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2.xml" ContentType="application/vnd.openxmlformats-officedocument.theme+xml"/>
  <Override PartName="/ppt/slideLayouts/slideLayout123.xml" ContentType="application/vnd.openxmlformats-officedocument.presentationml.slideLayout+xml"/>
  <Override PartName="/ppt/theme/theme13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4.xml" ContentType="application/vnd.openxmlformats-officedocument.theme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6.xml" ContentType="application/vnd.openxmlformats-officedocument.theme+xml"/>
  <Override PartName="/ppt/slideLayouts/slideLayout147.xml" ContentType="application/vnd.openxmlformats-officedocument.presentationml.slideLayout+xml"/>
  <Override PartName="/ppt/theme/theme17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8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698" r:id="rId5"/>
    <p:sldMasterId id="2147483710" r:id="rId6"/>
    <p:sldMasterId id="2147483722" r:id="rId7"/>
    <p:sldMasterId id="2147483734" r:id="rId8"/>
    <p:sldMasterId id="2147483746" r:id="rId9"/>
    <p:sldMasterId id="2147483758" r:id="rId10"/>
    <p:sldMasterId id="2147483770" r:id="rId11"/>
    <p:sldMasterId id="2147483782" r:id="rId12"/>
    <p:sldMasterId id="2147483796" r:id="rId13"/>
    <p:sldMasterId id="2147483798" r:id="rId14"/>
    <p:sldMasterId id="2147483810" r:id="rId15"/>
    <p:sldMasterId id="2147483812" r:id="rId16"/>
    <p:sldMasterId id="2147483824" r:id="rId17"/>
    <p:sldMasterId id="2147483826" r:id="rId18"/>
    <p:sldMasterId id="2147483850" r:id="rId19"/>
  </p:sldMasterIdLst>
  <p:notesMasterIdLst>
    <p:notesMasterId r:id="rId41"/>
  </p:notesMasterIdLst>
  <p:sldIdLst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77" r:id="rId32"/>
    <p:sldId id="270" r:id="rId33"/>
    <p:sldId id="271" r:id="rId34"/>
    <p:sldId id="272" r:id="rId35"/>
    <p:sldId id="273" r:id="rId36"/>
    <p:sldId id="274" r:id="rId37"/>
    <p:sldId id="275" r:id="rId38"/>
    <p:sldId id="278" r:id="rId39"/>
    <p:sldId id="27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.xml"/><Relationship Id="rId21" Type="http://schemas.openxmlformats.org/officeDocument/2006/relationships/slide" Target="slides/slide2.xml"/><Relationship Id="rId22" Type="http://schemas.openxmlformats.org/officeDocument/2006/relationships/slide" Target="slides/slide3.xml"/><Relationship Id="rId23" Type="http://schemas.openxmlformats.org/officeDocument/2006/relationships/slide" Target="slides/slide4.xml"/><Relationship Id="rId24" Type="http://schemas.openxmlformats.org/officeDocument/2006/relationships/slide" Target="slides/slide5.xml"/><Relationship Id="rId25" Type="http://schemas.openxmlformats.org/officeDocument/2006/relationships/slide" Target="slides/slide6.xml"/><Relationship Id="rId26" Type="http://schemas.openxmlformats.org/officeDocument/2006/relationships/slide" Target="slides/slide7.xml"/><Relationship Id="rId27" Type="http://schemas.openxmlformats.org/officeDocument/2006/relationships/slide" Target="slides/slide8.xml"/><Relationship Id="rId28" Type="http://schemas.openxmlformats.org/officeDocument/2006/relationships/slide" Target="slides/slide9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1.xml"/><Relationship Id="rId31" Type="http://schemas.openxmlformats.org/officeDocument/2006/relationships/slide" Target="slides/slide12.xml"/><Relationship Id="rId32" Type="http://schemas.openxmlformats.org/officeDocument/2006/relationships/slide" Target="slides/slide1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4.xml"/><Relationship Id="rId34" Type="http://schemas.openxmlformats.org/officeDocument/2006/relationships/slide" Target="slides/slide15.xml"/><Relationship Id="rId35" Type="http://schemas.openxmlformats.org/officeDocument/2006/relationships/slide" Target="slides/slide16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18.xml"/><Relationship Id="rId38" Type="http://schemas.openxmlformats.org/officeDocument/2006/relationships/slide" Target="slides/slide19.xml"/><Relationship Id="rId39" Type="http://schemas.openxmlformats.org/officeDocument/2006/relationships/slide" Target="slides/slide20.xml"/><Relationship Id="rId40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EA48C-65C8-0440-A7C8-E1E36C80215A}" type="datetimeFigureOut">
              <a:rPr lang="en-US" smtClean="0"/>
              <a:t>23/2/16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9FFFE-2179-734B-A8BF-10CF4257A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7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B3233B-EF63-4F4B-9348-79802D2926DE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Turn to page 29 in the notes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BD74F1-318D-8C4A-AF99-D87B0B62CFBA}" type="slidenum">
              <a:rPr lang="en-US" sz="1200">
                <a:solidFill>
                  <a:prstClr val="black"/>
                </a:solidFill>
              </a:rPr>
              <a:pPr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0E44AC-19C5-A344-A660-209A7286541D}" type="slidenum">
              <a:rPr lang="en-US" sz="1200">
                <a:solidFill>
                  <a:prstClr val="black"/>
                </a:solidFill>
              </a:rPr>
              <a:pPr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933684-0F3A-FC46-BA1A-04D7DA5D0AF4}" type="slidenum">
              <a:rPr lang="en-US" sz="1200">
                <a:solidFill>
                  <a:prstClr val="black"/>
                </a:solidFill>
              </a:rPr>
              <a:pPr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07.04; 07.13; 29.01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6AA85F-6A48-1348-B88F-BF63DBF4A112}" type="slidenum">
              <a:rPr lang="en-US" sz="1200">
                <a:solidFill>
                  <a:srgbClr val="000000"/>
                </a:solidFill>
              </a:rPr>
              <a:pPr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55AA77-2D89-E046-9499-3720ECCF0274}" type="slidenum">
              <a:rPr lang="en-US" sz="1200">
                <a:solidFill>
                  <a:srgbClr val="000000"/>
                </a:solidFill>
              </a:rPr>
              <a:pPr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Fill in your bulletin outline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1304D5-B582-2147-8760-413597206E57}" type="slidenum">
              <a:rPr lang="en-US" sz="1200">
                <a:solidFill>
                  <a:srgbClr val="000000"/>
                </a:solidFill>
              </a:rPr>
              <a:pPr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5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5559E3-72EE-D94D-9524-03C7C7C55DAF}" type="slidenum">
              <a:rPr lang="en-US" sz="1200">
                <a:solidFill>
                  <a:prstClr val="black"/>
                </a:solidFill>
              </a:rPr>
              <a:pPr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28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C38545-85FF-E84E-A131-656D21BB9FCC}" type="slidenum">
              <a:rPr lang="en-US" sz="1200">
                <a:solidFill>
                  <a:prstClr val="black"/>
                </a:solidFill>
              </a:rPr>
              <a:pPr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9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C3E2CB-4559-6441-8F4A-DC940BEE4EA5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DBEEC3-954E-984C-8E51-3535D9BBEAEC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9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933684-0F3A-FC46-BA1A-04D7DA5D0AF4}" type="slidenum">
              <a:rPr lang="en-US" sz="1200">
                <a:solidFill>
                  <a:prstClr val="black"/>
                </a:solidFill>
              </a:rPr>
              <a:pPr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07.04; 07.13; 29.01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02B8B6-4C26-494B-B345-9334B6780E33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D804E0-39E4-524B-8C43-30342545BA1C}" type="slidenum">
              <a:rPr lang="en-US" sz="1200">
                <a:solidFill>
                  <a:prstClr val="black"/>
                </a:solidFill>
              </a:rPr>
              <a:pPr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1B158B-7961-BA4E-A827-D4F9DD9EA9BE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854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7040C8-625D-D34E-ABDA-221282834345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95F168-558C-E64A-B00D-0EE38000D085}" type="slidenum">
              <a:rPr lang="en-US" sz="1200">
                <a:solidFill>
                  <a:prstClr val="black"/>
                </a:solidFill>
              </a:rPr>
              <a:pPr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3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13.pn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63E07-B513-2C49-93FB-FABEA56E8D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2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353-C3E0-F345-A665-3F993B8732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979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BA365-CFE5-1242-BC14-5D3ADF45CE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451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4A8C8-3416-D44F-AD26-DCA03178C1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508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2372-82A0-1F4E-A99F-7406CCD71F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807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D69F0-88FB-9C41-8679-DE95D7E94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621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36D6C-31B3-2242-A526-5930E8E678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380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1C36-D40F-624D-B9C7-54E771397C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466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E6A68-93A6-0C44-9398-9FC7261F7B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423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9CC35-4065-6F45-9715-3459386070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558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D8BED-0995-8449-B052-453C88D163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185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0A40A-5DA8-5B4F-AE8F-EF89EF8931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8477B-3C9B-3B42-8DD8-CD80513DBD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753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49FAA-FF54-9543-9003-4274B62E18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145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BA365-CFE5-1242-BC14-5D3ADF45CE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700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4A8C8-3416-D44F-AD26-DCA03178C1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342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2372-82A0-1F4E-A99F-7406CCD71F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793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D69F0-88FB-9C41-8679-DE95D7E94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661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36D6C-31B3-2242-A526-5930E8E678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627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1C36-D40F-624D-B9C7-54E771397C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627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E6A68-93A6-0C44-9398-9FC7261F7B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077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9CC35-4065-6F45-9715-3459386070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130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D8BED-0995-8449-B052-453C88D163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11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71788-1F70-5148-8BC5-29A76FA549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748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0A40A-5DA8-5B4F-AE8F-EF89EF8931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734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49FAA-FF54-9543-9003-4274B62E18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784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BA365-CFE5-1242-BC14-5D3ADF45CE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773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FF0C6-D3BB-8D43-A2F7-8581823D0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597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4A8C8-3416-D44F-AD26-DCA03178C1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36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2372-82A0-1F4E-A99F-7406CCD71F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252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D69F0-88FB-9C41-8679-DE95D7E94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283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36D6C-31B3-2242-A526-5930E8E678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860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1C36-D40F-624D-B9C7-54E771397C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643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E6A68-93A6-0C44-9398-9FC7261F7B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58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90E03-E98E-8A4B-9906-63A52D231D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991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9CC35-4065-6F45-9715-3459386070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373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D8BED-0995-8449-B052-453C88D163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140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0A40A-5DA8-5B4F-AE8F-EF89EF8931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32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49FAA-FF54-9543-9003-4274B62E18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474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BA365-CFE5-1242-BC14-5D3ADF45CE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81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BACA4-0532-9949-BC89-4128F52E0A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40653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32740E0E-D759-8845-AEAF-C629057DF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6924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7AD0468-6960-234C-8E7D-B54B5C5EB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9208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FE69F1A1-7971-AE4F-B602-72488BD71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4247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6EE6FE3-6AF4-6F4A-A055-6B286DF33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5895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B2AA1-7D8B-6243-852E-F4B69FB305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399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2478ED9-D7CA-9847-9219-F4D7911FA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3725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CC00577-2BA7-3E41-9AEC-BE3FC9129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4777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ECC2C1A-B1B4-684B-B937-D787582F9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7639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428DE23-E9CC-184E-A236-7FF7414F2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6693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FAC47BC-5000-974C-ACDB-3901E8E71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5056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5F1EC3D-1A54-594A-B1D3-475439640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171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29571AE-2EFC-424F-A442-AC86A55AE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9657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BACA4-0532-9949-BC89-4128F52E0A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34412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1471F7B1-7A42-8A43-A2F5-0926F71CFCE7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9839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F5F15-53DF-684A-AE9C-92C639AF9DB9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6589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A8E96-0629-584A-A0EE-BD2554BD78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675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A6ECC-89D2-A84B-A55A-CDF8945FF7FE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7328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159BD-FC57-8749-B331-986BD525EB84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5918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FD9C7-4332-594F-A3E5-9F049FD7AB4F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3211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A45BD-F3B7-B943-875F-438C0979C144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8195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3DAA1-AB3B-ED4D-9EFF-4AE287EEE50A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834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4ED2B-214F-604D-BFEC-F51C9C348F30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3241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FA756-D3B4-EE4E-BB0D-312E59144377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9896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63E51-F382-B041-8317-A61382226D1A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1391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C96B0-24DB-CA4E-BD36-81EA883E76F1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3456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7282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2E3B6-E4E6-9849-AD77-C7F68DA363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931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0410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80474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68796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49400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41823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79863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8414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10973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78186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93132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64DC4-7F32-424D-ABB8-04F411F8D5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77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66C72-3546-7B4C-A802-4C965702CA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50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887E1-00F3-404E-9D5A-1EE2E45AED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1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4CB0B-DD96-2B4E-9DF2-649592C9C5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77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17534-CCF3-D248-BDE7-A8CAE7C7EE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52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91227-23F3-6A4C-A614-9A1671CBC8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3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59A94-AFA2-3346-BCCD-788C27A89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8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71788-1F70-5148-8BC5-29A76FA549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04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90E03-E98E-8A4B-9906-63A52D231D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60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B2AA1-7D8B-6243-852E-F4B69FB305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63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A8E96-0629-584A-A0EE-BD2554BD78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03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2E3B6-E4E6-9849-AD77-C7F68DA363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3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64DC4-7F32-424D-ABB8-04F411F8D5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51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66C72-3546-7B4C-A802-4C965702CA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5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CE5F2-0EF0-FF44-A376-2B43F85421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19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887E1-00F3-404E-9D5A-1EE2E45AED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29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17534-CCF3-D248-BDE7-A8CAE7C7EE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35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91227-23F3-6A4C-A614-9A1671CBC8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5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59A94-AFA2-3346-BCCD-788C27A89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65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10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CBB8B-AAF6-0943-B918-5B29EE2C2822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57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F9342-2BF0-A149-9722-8217F4BF19BD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23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74E7D-1C48-FE45-8C2D-4878F405A0C8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96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2FBEC-9AF5-1249-931B-C723850504DE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94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AA15C-2DED-9349-A040-9C5878C2113E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1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B6012-EC86-B54E-8619-1D4CCA999D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3A24D-FB5A-E245-9762-367F4E60BE80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375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AF2-CD32-914E-AC50-B1EBC65FD435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77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9A83-F66A-D74C-B139-78A98096E95D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692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63AA4-7E99-3440-85E9-447F0BC5D033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5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D2400-0455-B745-A625-9BDA92BA31BB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990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B27D8-F14E-7740-9380-38C4C2B979B1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737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828800"/>
            <a:ext cx="6096000" cy="969963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2895600"/>
            <a:ext cx="6096000" cy="9906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="ctr" anchorCtr="1"/>
          <a:lstStyle>
            <a:lvl1pPr marL="0" indent="0" algn="ctr">
              <a:buFont typeface="Wingdings" pitchFamily="-111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22098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238D8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400800"/>
            <a:ext cx="34290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238D89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177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F3CFFE-A2E0-E246-9A19-82F42259F71B}" type="slidenum">
              <a:rPr lang="en-US">
                <a:solidFill>
                  <a:srgbClr val="238D8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38D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98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37119-9CF3-3044-AC54-3885E1B625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14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CA5AB-BF9B-044B-929A-AE51B5FC89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006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6D440-AD9E-0948-B82E-76953FC4EC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9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1B52B-077A-784E-8E92-EAF03E3133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963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D0D56-9241-BE4D-B093-9FF5CE30AD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729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4A44-04F7-5645-8E8E-0620206594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633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F3B0-ABCB-B446-BC0D-DE0D01727F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20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5243C-1F29-F040-B401-E019131616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161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FB406-0ABE-BA4E-B87C-1DD47C9B80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95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7DC08-CE77-3347-95A1-6BF8B78016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837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1962150" cy="5495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734050" cy="5495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F9DE-3F5F-FD4D-B3A2-403897BD4E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010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7766A-88E0-504B-B124-F71F288E24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308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34FD2-557A-334C-BD9B-DCF5959802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641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2138-1C5C-2F46-BC6F-8971BEC64A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1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14282-A981-7542-BA00-1AC612D9AD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1EA4-E617-CD42-BA13-7E8B8BAC18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36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F8EF9-8EFC-6143-85DE-9149A336AE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933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65486-635F-FD4D-B048-945DA901A8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681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112CE-6FFA-3245-B913-5078E4F16D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115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94C3C-0071-D845-90BF-A0BD3E83C3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543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C5E3A-361E-6A45-BC62-0305DE4FD7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029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E4340-AA64-CB42-9BBA-425479B396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964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E99C2-D23F-2F47-AAAB-C9C6843AEF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841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4A8C8-3416-D44F-AD26-DCA03178C1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287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2372-82A0-1F4E-A99F-7406CCD71F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8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57E89-5E4F-D543-A57B-D0D5C61AB6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486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D69F0-88FB-9C41-8679-DE95D7E94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031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36D6C-31B3-2242-A526-5930E8E678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239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1C36-D40F-624D-B9C7-54E771397C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13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E6A68-93A6-0C44-9398-9FC7261F7B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447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9CC35-4065-6F45-9715-3459386070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279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D8BED-0995-8449-B052-453C88D163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414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0A40A-5DA8-5B4F-AE8F-EF89EF8931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65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49FAA-FF54-9543-9003-4274B62E18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710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BA365-CFE5-1242-BC14-5D3ADF45CE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483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4A8C8-3416-D44F-AD26-DCA03178C1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4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81175-E23E-844E-B68B-838F618308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95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2372-82A0-1F4E-A99F-7406CCD71F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590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D69F0-88FB-9C41-8679-DE95D7E94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63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36D6C-31B3-2242-A526-5930E8E678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380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1C36-D40F-624D-B9C7-54E771397C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139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E6A68-93A6-0C44-9398-9FC7261F7B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253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9CC35-4065-6F45-9715-3459386070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919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D8BED-0995-8449-B052-453C88D163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258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0A40A-5DA8-5B4F-AE8F-EF89EF8931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69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49FAA-FF54-9543-9003-4274B62E18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849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BA365-CFE5-1242-BC14-5D3ADF45CE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9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9DA95-22FD-ED48-BF57-931A436374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518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4A8C8-3416-D44F-AD26-DCA03178C1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49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2372-82A0-1F4E-A99F-7406CCD71F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951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D69F0-88FB-9C41-8679-DE95D7E94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42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36D6C-31B3-2242-A526-5930E8E678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406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1C36-D40F-624D-B9C7-54E771397C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743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E6A68-93A6-0C44-9398-9FC7261F7B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655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9CC35-4065-6F45-9715-3459386070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162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D8BED-0995-8449-B052-453C88D163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302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0A40A-5DA8-5B4F-AE8F-EF89EF8931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150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49FAA-FF54-9543-9003-4274B62E18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6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13" Type="http://schemas.openxmlformats.org/officeDocument/2006/relationships/image" Target="../media/image8.jpeg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13" Type="http://schemas.openxmlformats.org/officeDocument/2006/relationships/image" Target="../media/image8.jpeg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13" Type="http://schemas.openxmlformats.org/officeDocument/2006/relationships/image" Target="../media/image8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23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.xml"/><Relationship Id="rId12" Type="http://schemas.openxmlformats.org/officeDocument/2006/relationships/theme" Target="../theme/theme14.xml"/><Relationship Id="rId13" Type="http://schemas.openxmlformats.org/officeDocument/2006/relationships/image" Target="../media/image8.jpeg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3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theme" Target="../theme/theme16.xml"/><Relationship Id="rId13" Type="http://schemas.openxmlformats.org/officeDocument/2006/relationships/image" Target="../media/image12.jpe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8.xml"/><Relationship Id="rId12" Type="http://schemas.openxmlformats.org/officeDocument/2006/relationships/theme" Target="../theme/theme18.xml"/><Relationship Id="rId13" Type="http://schemas.openxmlformats.org/officeDocument/2006/relationships/image" Target="../media/image12.jpe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13" Type="http://schemas.openxmlformats.org/officeDocument/2006/relationships/image" Target="../media/image8.jpe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13" Type="http://schemas.openxmlformats.org/officeDocument/2006/relationships/image" Target="../media/image8.jpe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2472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3" name="Rectangle 4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74" name="Rectangle 5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75" name="Rectangle 6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ja-JP" sz="2400">
                <a:solidFill>
                  <a:srgbClr val="FFFFFF"/>
                </a:solidFill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76" name="Rectangle 7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ja-JP" sz="2400">
                <a:solidFill>
                  <a:srgbClr val="FFFFFF"/>
                </a:solidFill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77" name="Rectangle 8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78" name="Rectangle 9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62479" name="Picture 10"/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Helvetica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Helvetic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51A5861-A79B-5148-8B07-43BCD1CA7305}" type="slidenum">
              <a: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372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E3421FF-16D7-AE4F-B2F3-78F53F9F4C57}" type="slidenum"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300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E3421FF-16D7-AE4F-B2F3-78F53F9F4C57}" type="slidenum"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427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E3421FF-16D7-AE4F-B2F3-78F53F9F4C57}" type="slidenum"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923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839D22C-1631-1147-A371-89F98D6CC482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40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E3421FF-16D7-AE4F-B2F3-78F53F9F4C57}" type="slidenum"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450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Arial" charset="0"/>
              <a:cs typeface="Arial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Arial" charset="0"/>
              <a:cs typeface="Arial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42CE96C-8C19-BE40-965B-84B463816B7A}" type="slidenum">
              <a:rPr lang="en-GB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2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B61AD6A-865A-4146-8D81-302B82F20AC9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pic>
        <p:nvPicPr>
          <p:cNvPr id="80903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371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 xmlns:p14="http://schemas.microsoft.com/office/powerpoint/2010/main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Arial" charset="0"/>
              <a:cs typeface="Arial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Arial" charset="0"/>
              <a:cs typeface="Arial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42CE96C-8C19-BE40-965B-84B463816B7A}" type="slidenum">
              <a:rPr lang="en-GB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9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82400"/>
              </a:solidFill>
              <a:latin typeface="Arial" charset="0"/>
            </a:endParaRPr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82400"/>
              </a:solidFill>
              <a:latin typeface="Arial" charset="0"/>
            </a:endParaRPr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B36BDC9-984F-9944-A50D-FA20FFE9D117}" type="slidenum">
              <a:rPr lang="en-US">
                <a:solidFill>
                  <a:srgbClr val="4824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824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2471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49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xmlns:p14="http://schemas.microsoft.com/office/powerpoint/2010/main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323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3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330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330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EDA2E-2410-FB42-9CB7-5545C47A8003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8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3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330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330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EDA2E-2410-FB42-9CB7-5545C47A8003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4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74757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74758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74759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74760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74766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74767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74761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74764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74765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74762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4763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2683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8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19717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itchFamily="-111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itchFamily="-111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  <a:cs typeface="MS Pゴシック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2FBE18-462F-8343-9085-91B705A93DD5}" type="slidenum">
              <a:rPr lang="en-US">
                <a:solidFill>
                  <a:srgbClr val="FFFF66"/>
                </a:solidFill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66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703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D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C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D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C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54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848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739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bg2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739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400800"/>
            <a:ext cx="339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2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739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00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59D6303-7D09-2B4D-8B1C-F46E0F733D36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768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F690B8-F5D5-EB4C-B337-BA5DB09AFA1C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E3421FF-16D7-AE4F-B2F3-78F53F9F4C57}" type="slidenum"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127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E3421FF-16D7-AE4F-B2F3-78F53F9F4C57}" type="slidenum"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554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135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69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5562600"/>
          </a:xfrm>
        </p:spPr>
        <p:txBody>
          <a:bodyPr/>
          <a:lstStyle/>
          <a:p>
            <a:pPr eaLnBrk="1" hangingPunct="1">
              <a:defRPr/>
            </a:pPr>
            <a:r>
              <a:rPr kumimoji="0" lang="en-US" dirty="0" err="1" smtClean="0">
                <a:latin typeface="Futura" charset="0"/>
                <a:ea typeface="ＭＳ Ｐゴシック" charset="0"/>
                <a:cs typeface="ＭＳ Ｐゴシック" charset="0"/>
              </a:rPr>
              <a:t>အဓိကေဟာႀကားမည</a:t>
            </a:r>
            <a:r>
              <a:rPr kumimoji="0" lang="en-US" dirty="0" smtClean="0">
                <a:latin typeface="Futura" charset="0"/>
                <a:ea typeface="ＭＳ Ｐゴシック" charset="0"/>
                <a:cs typeface="ＭＳ Ｐゴシック" charset="0"/>
              </a:rPr>
              <a:t>္႕</a:t>
            </a:r>
            <a:r>
              <a:rPr kumimoji="0" lang="en-US" dirty="0" err="1" smtClean="0">
                <a:latin typeface="Futura" charset="0"/>
                <a:ea typeface="ＭＳ Ｐゴシック" charset="0"/>
                <a:cs typeface="ＭＳ Ｐゴシック" charset="0"/>
              </a:rPr>
              <a:t>အေႀကာင္း</a:t>
            </a:r>
            <a:r>
              <a:rPr kumimoji="0" lang="en-US" dirty="0" smtClean="0">
                <a:latin typeface="Futura" charset="0"/>
                <a:ea typeface="ＭＳ Ｐゴシック" charset="0"/>
                <a:cs typeface="ＭＳ Ｐゴシック" charset="0"/>
              </a:rPr>
              <a:t/>
            </a:r>
            <a:br>
              <a:rPr kumimoji="0" lang="en-US" dirty="0" smtClean="0">
                <a:latin typeface="Futura" charset="0"/>
                <a:ea typeface="ＭＳ Ｐゴシック" charset="0"/>
                <a:cs typeface="ＭＳ Ｐゴシック" charset="0"/>
              </a:rPr>
            </a:br>
            <a:r>
              <a:rPr kumimoji="0" lang="en-US" dirty="0">
                <a:latin typeface="Futura" charset="0"/>
                <a:ea typeface="ＭＳ Ｐゴシック" charset="0"/>
                <a:cs typeface="ＭＳ Ｐゴシック" charset="0"/>
              </a:rPr>
              <a:t>	</a:t>
            </a:r>
            <a:r>
              <a:rPr kumimoji="0" lang="en-US" dirty="0" smtClean="0">
                <a:latin typeface="Futura" charset="0"/>
                <a:ea typeface="ＭＳ Ｐゴシック" charset="0"/>
                <a:cs typeface="ＭＳ Ｐゴシック" charset="0"/>
              </a:rPr>
              <a:t>		</a:t>
            </a:r>
            <a:r>
              <a:rPr kumimoji="0" lang="en-US" dirty="0" err="1" smtClean="0">
                <a:latin typeface="Futura" charset="0"/>
                <a:ea typeface="ＭＳ Ｐゴシック" charset="0"/>
                <a:cs typeface="ＭＳ Ｐゴシック" charset="0"/>
              </a:rPr>
              <a:t>အရာ</a:t>
            </a:r>
            <a:endParaRPr kumimoji="0" lang="en-US" dirty="0">
              <a:latin typeface="Futu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34791" y="6381328"/>
            <a:ext cx="9252520" cy="503999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Dr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ရက္ခ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္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ဂရီဖိတ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္၊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စကၤပူဓမၼေကာလိ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ပ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္ •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www.BibleStudyDownloads.org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84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ေလ႕က်င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့္</a:t>
            </a: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ရန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္ </a:t>
            </a: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အခ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်ဳ</a:t>
            </a: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ိ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႕ …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6186352" cy="205740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cs typeface="Arial"/>
              </a:rPr>
              <a:t>၅။ </a:t>
            </a:r>
            <a:r>
              <a:rPr lang="en-US" sz="2400" dirty="0" err="1" smtClean="0">
                <a:solidFill>
                  <a:srgbClr val="FFFFFF"/>
                </a:solidFill>
                <a:cs typeface="Arial"/>
              </a:rPr>
              <a:t>ဘုုရားအေစခံက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ၽြ</a:t>
            </a:r>
            <a:r>
              <a:rPr lang="en-US" sz="2400" dirty="0" err="1" smtClean="0">
                <a:solidFill>
                  <a:srgbClr val="FFFFFF"/>
                </a:solidFill>
                <a:cs typeface="Arial"/>
              </a:rPr>
              <a:t>န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္ ၏ </a:t>
            </a:r>
            <a:r>
              <a:rPr lang="en-US" sz="2400" dirty="0" err="1" smtClean="0">
                <a:solidFill>
                  <a:srgbClr val="FFFFFF"/>
                </a:solidFill>
                <a:cs typeface="Arial"/>
              </a:rPr>
              <a:t>အေရးႀကီးေသာ</a:t>
            </a:r>
            <a:endParaRPr lang="en-US" sz="2400" dirty="0" smtClean="0">
              <a:solidFill>
                <a:srgbClr val="FFFFFF"/>
              </a:solidFill>
              <a:cs typeface="Arial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2400" dirty="0" err="1" smtClean="0">
                <a:solidFill>
                  <a:srgbClr val="FFFFFF"/>
                </a:solidFill>
                <a:cs typeface="Arial"/>
              </a:rPr>
              <a:t>အေရးအခ်င္းတစ္ခုုမွာ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cs typeface="Arial"/>
              </a:rPr>
              <a:t>ဘုုရားသခင္အား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 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2400" dirty="0" err="1" smtClean="0">
                <a:solidFill>
                  <a:srgbClr val="FFFFFF"/>
                </a:solidFill>
                <a:cs typeface="Arial"/>
              </a:rPr>
              <a:t>မွီခုုိျခင္းျဖစ္သည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္။ </a:t>
            </a:r>
            <a:endParaRPr lang="en-US" sz="2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1622" name="Text Box 7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152400" y="3789363"/>
            <a:ext cx="5874061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60960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၆။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ဆက္ကပ္အပ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္ႏွ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ံျခင္း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၊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ရဲရင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့္ျ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ခင္း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 ႏွ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င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့္</a:t>
            </a:r>
          </a:p>
          <a:p>
            <a:pPr marL="60960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Arial" charset="0"/>
              <a:buNone/>
              <a:defRPr/>
            </a:pP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ဆက္လက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္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နားလည္သေဘာေပါက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္</a:t>
            </a:r>
          </a:p>
          <a:p>
            <a:pPr marL="60960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ျ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ခင္းသည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္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သာသနာျပဳစိတ္ဓာက္ရွိေသာ</a:t>
            </a:r>
            <a:endParaRPr lang="en-US" sz="2400" dirty="0" smtClean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  <a:p>
            <a:pPr marL="60960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Arial" charset="0"/>
              <a:buNone/>
              <a:defRPr/>
            </a:pP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အသင္းေတာ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္၏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ပင္မ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တုုိင္သုုံးတုုိင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္ျ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ဖစ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္</a:t>
            </a:r>
          </a:p>
          <a:p>
            <a:pPr marL="60960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Arial" charset="0"/>
              <a:buNone/>
              <a:defRPr/>
            </a:pP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သည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္။</a:t>
            </a:r>
            <a:endParaRPr lang="en-US" sz="2400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8" name="Rectangle 12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9" name="Rectangle 13"/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70" name="Rectangle 14"/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11630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29a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0" y="2514600"/>
            <a:ext cx="493713" cy="493713"/>
            <a:chOff x="5952" y="1200"/>
            <a:chExt cx="311" cy="311"/>
          </a:xfrm>
        </p:grpSpPr>
        <p:sp>
          <p:nvSpPr>
            <p:cNvPr id="111635" name="Freeform 17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1636" name="Freeform 18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8458200" y="4800600"/>
            <a:ext cx="493713" cy="493713"/>
            <a:chOff x="5952" y="1200"/>
            <a:chExt cx="311" cy="311"/>
          </a:xfrm>
        </p:grpSpPr>
        <p:sp>
          <p:nvSpPr>
            <p:cNvPr id="111633" name="Freeform 20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1634" name="Freeform 21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422056" y="1495999"/>
            <a:ext cx="1530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ေခါင္းစဥ</a:t>
            </a:r>
            <a:r>
              <a:rPr lang="en-US" sz="2000" b="1" u="sng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္</a:t>
            </a:r>
            <a:endParaRPr lang="en-US" sz="2000" b="1" u="sng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8191666" y="1511388"/>
            <a:ext cx="810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အဓိက</a:t>
            </a:r>
            <a:endParaRPr lang="en-US" b="1" u="sng" dirty="0" smtClean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1106" y="1372889"/>
            <a:ext cx="115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အေႀကာင္း</a:t>
            </a:r>
            <a:endParaRPr lang="en-US" dirty="0" smtClean="0"/>
          </a:p>
          <a:p>
            <a:pPr algn="ctr"/>
            <a:r>
              <a:rPr lang="en-US" dirty="0" err="1" smtClean="0"/>
              <a:t>အရာ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35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aIL" charset="0"/>
                <a:ea typeface="ＭＳ Ｐゴシック" charset="0"/>
                <a:cs typeface="AraIL" charset="0"/>
              </a:rPr>
              <a:t>ေလ႕က်င</a:t>
            </a:r>
            <a:r>
              <a:rPr lang="en-US" dirty="0" smtClean="0">
                <a:latin typeface="AraIL" charset="0"/>
                <a:ea typeface="ＭＳ Ｐゴシック" charset="0"/>
                <a:cs typeface="AraIL" charset="0"/>
              </a:rPr>
              <a:t>့္</a:t>
            </a:r>
            <a:r>
              <a:rPr lang="en-US" dirty="0" err="1" smtClean="0">
                <a:latin typeface="AraIL" charset="0"/>
                <a:ea typeface="ＭＳ Ｐゴシック" charset="0"/>
                <a:cs typeface="AraIL" charset="0"/>
              </a:rPr>
              <a:t>ရန္အခ်ိ</a:t>
            </a:r>
            <a:r>
              <a:rPr lang="en-US" dirty="0" smtClean="0">
                <a:latin typeface="AraIL" charset="0"/>
                <a:ea typeface="ＭＳ Ｐゴシック" charset="0"/>
                <a:cs typeface="AraIL" charset="0"/>
              </a:rPr>
              <a:t>ဳ႕…</a:t>
            </a:r>
            <a:endParaRPr lang="en-US" dirty="0">
              <a:latin typeface="AraIL" charset="0"/>
              <a:ea typeface="ＭＳ Ｐゴシック" charset="0"/>
              <a:cs typeface="AraIL" charset="0"/>
            </a:endParaRPr>
          </a:p>
        </p:txBody>
      </p:sp>
      <p:sp>
        <p:nvSpPr>
          <p:cNvPr id="2007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AraIL"/>
                <a:cs typeface="AraIL"/>
              </a:rPr>
              <a:t>၇။ </a:t>
            </a:r>
            <a:r>
              <a:rPr lang="en-US" sz="2800" dirty="0" err="1" smtClean="0">
                <a:solidFill>
                  <a:srgbClr val="FFFFFF"/>
                </a:solidFill>
                <a:latin typeface="AraIL"/>
                <a:cs typeface="AraIL"/>
              </a:rPr>
              <a:t>သင</a:t>
            </a:r>
            <a:r>
              <a:rPr lang="en-US" sz="2800" dirty="0" smtClean="0">
                <a:solidFill>
                  <a:srgbClr val="FFFFFF"/>
                </a:solidFill>
                <a:latin typeface="AraIL"/>
                <a:cs typeface="AraIL"/>
              </a:rPr>
              <a:t>္၏ </a:t>
            </a:r>
            <a:r>
              <a:rPr lang="en-US" sz="2800" dirty="0" err="1" smtClean="0">
                <a:solidFill>
                  <a:srgbClr val="FFFFFF"/>
                </a:solidFill>
                <a:latin typeface="AraIL"/>
                <a:cs typeface="AraIL"/>
              </a:rPr>
              <a:t>လုုပ္ေဆာင္ခ်က္သည</a:t>
            </a:r>
            <a:r>
              <a:rPr lang="en-US" sz="2800" dirty="0" smtClean="0">
                <a:solidFill>
                  <a:srgbClr val="FFFFFF"/>
                </a:solidFill>
                <a:latin typeface="AraIL"/>
                <a:cs typeface="AraIL"/>
              </a:rPr>
              <a:t>္ 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2800" dirty="0" err="1" smtClean="0">
                <a:solidFill>
                  <a:srgbClr val="FFFFFF"/>
                </a:solidFill>
                <a:latin typeface="AraIL"/>
                <a:cs typeface="AraIL"/>
              </a:rPr>
              <a:t>ဘယ္လိုု</a:t>
            </a:r>
            <a:r>
              <a:rPr lang="en-US" sz="2800" dirty="0" smtClean="0">
                <a:solidFill>
                  <a:srgbClr val="FFFFFF"/>
                </a:solidFill>
                <a:latin typeface="AraIL"/>
                <a:cs typeface="AraIL"/>
              </a:rPr>
              <a:t>ႏွ</a:t>
            </a:r>
            <a:r>
              <a:rPr lang="en-US" sz="2800" dirty="0" err="1" smtClean="0">
                <a:solidFill>
                  <a:srgbClr val="FFFFFF"/>
                </a:solidFill>
                <a:latin typeface="AraIL"/>
                <a:cs typeface="AraIL"/>
              </a:rPr>
              <a:t>င</a:t>
            </a:r>
            <a:r>
              <a:rPr lang="en-US" sz="2800" dirty="0" smtClean="0">
                <a:solidFill>
                  <a:srgbClr val="FFFFFF"/>
                </a:solidFill>
                <a:latin typeface="AraIL"/>
                <a:cs typeface="AraIL"/>
              </a:rPr>
              <a:t>့္ </a:t>
            </a:r>
            <a:r>
              <a:rPr lang="en-US" sz="2800" dirty="0" err="1" smtClean="0">
                <a:solidFill>
                  <a:srgbClr val="FFFFFF"/>
                </a:solidFill>
                <a:latin typeface="AraIL"/>
                <a:cs typeface="AraIL"/>
              </a:rPr>
              <a:t>အဘယ</a:t>
            </a:r>
            <a:r>
              <a:rPr lang="en-US" sz="2800" dirty="0" smtClean="0">
                <a:solidFill>
                  <a:srgbClr val="FFFFFF"/>
                </a:solidFill>
                <a:latin typeface="AraIL"/>
                <a:cs typeface="AraIL"/>
              </a:rPr>
              <a:t>္႕</a:t>
            </a:r>
            <a:r>
              <a:rPr lang="en-US" sz="2800" dirty="0" err="1" smtClean="0">
                <a:solidFill>
                  <a:srgbClr val="FFFFFF"/>
                </a:solidFill>
                <a:latin typeface="AraIL"/>
                <a:cs typeface="AraIL"/>
              </a:rPr>
              <a:t>ေႀကာင</a:t>
            </a:r>
            <a:r>
              <a:rPr lang="en-US" sz="2800" dirty="0" smtClean="0">
                <a:solidFill>
                  <a:srgbClr val="FFFFFF"/>
                </a:solidFill>
                <a:latin typeface="AraIL"/>
                <a:cs typeface="AraIL"/>
              </a:rPr>
              <a:t>့္ </a:t>
            </a:r>
            <a:r>
              <a:rPr lang="en-US" sz="2800" dirty="0" err="1" smtClean="0">
                <a:solidFill>
                  <a:srgbClr val="FFFFFF"/>
                </a:solidFill>
                <a:latin typeface="AraIL"/>
                <a:cs typeface="AraIL"/>
              </a:rPr>
              <a:t>ဘုုရား</a:t>
            </a:r>
            <a:endParaRPr lang="en-US" sz="2800" dirty="0" smtClean="0">
              <a:solidFill>
                <a:srgbClr val="FFFFFF"/>
              </a:solidFill>
              <a:latin typeface="AraIL"/>
              <a:cs typeface="AraIL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2800" dirty="0" err="1" smtClean="0">
                <a:solidFill>
                  <a:srgbClr val="FFFFFF"/>
                </a:solidFill>
                <a:latin typeface="AraIL"/>
                <a:cs typeface="AraIL"/>
              </a:rPr>
              <a:t>အတြက္အေရးပါရသနည္း</a:t>
            </a:r>
            <a:r>
              <a:rPr lang="en-US" sz="2800" dirty="0" smtClean="0">
                <a:solidFill>
                  <a:srgbClr val="FFFFFF"/>
                </a:solidFill>
                <a:latin typeface="AraIL"/>
                <a:cs typeface="AraIL"/>
              </a:rPr>
              <a:t>။</a:t>
            </a:r>
            <a:endParaRPr lang="en-US" sz="2800" dirty="0">
              <a:solidFill>
                <a:srgbClr val="FFFFFF"/>
              </a:solidFill>
              <a:latin typeface="AraIL"/>
              <a:cs typeface="AraIL"/>
            </a:endParaRPr>
          </a:p>
        </p:txBody>
      </p:sp>
      <p:sp>
        <p:nvSpPr>
          <p:cNvPr id="113670" name="Text Box 1031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aIL" charset="0"/>
              <a:cs typeface="AraIL" charset="0"/>
            </a:endParaRPr>
          </a:p>
        </p:txBody>
      </p:sp>
      <p:sp>
        <p:nvSpPr>
          <p:cNvPr id="200712" name="Rectangle 1032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aIL"/>
              <a:ea typeface="ＭＳ Ｐゴシック" pitchFamily="24" charset="-128"/>
              <a:cs typeface="AraIL"/>
            </a:endParaRPr>
          </a:p>
        </p:txBody>
      </p:sp>
      <p:sp>
        <p:nvSpPr>
          <p:cNvPr id="200713" name="Rectangle 1033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aIL"/>
              <a:ea typeface="ＭＳ Ｐゴシック" pitchFamily="24" charset="-128"/>
              <a:cs typeface="AraIL"/>
            </a:endParaRPr>
          </a:p>
        </p:txBody>
      </p:sp>
      <p:sp>
        <p:nvSpPr>
          <p:cNvPr id="200714" name="Rectangle 1034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aIL"/>
              <a:ea typeface="ＭＳ Ｐゴシック" pitchFamily="24" charset="-128"/>
              <a:cs typeface="AraIL"/>
            </a:endParaRPr>
          </a:p>
        </p:txBody>
      </p:sp>
      <p:sp>
        <p:nvSpPr>
          <p:cNvPr id="200715" name="Rectangle 1035"/>
          <p:cNvSpPr>
            <a:spLocks noChangeArrowheads="1"/>
          </p:cNvSpPr>
          <p:nvPr/>
        </p:nvSpPr>
        <p:spPr bwMode="auto">
          <a:xfrm>
            <a:off x="457200" y="4267200"/>
            <a:ext cx="518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60960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၈။ </a:t>
            </a:r>
            <a:r>
              <a:rPr lang="en-US" sz="2400" dirty="0" err="1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အဆံုုးတုုိင္ေအာင</a:t>
            </a:r>
            <a:r>
              <a:rPr lang="en-US" sz="2400" dirty="0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္ </a:t>
            </a:r>
            <a:r>
              <a:rPr lang="en-US" sz="2400" dirty="0" err="1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သစၥာရွိေသာ</a:t>
            </a:r>
            <a:r>
              <a:rPr lang="en-US" sz="2400" dirty="0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အေစခံက</a:t>
            </a:r>
            <a:r>
              <a:rPr lang="en-US" sz="2400" dirty="0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ၽြ</a:t>
            </a:r>
            <a:r>
              <a:rPr lang="en-US" sz="2400" dirty="0" err="1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န</a:t>
            </a:r>
            <a:r>
              <a:rPr lang="en-US" sz="2400" dirty="0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္ျ</a:t>
            </a:r>
            <a:r>
              <a:rPr lang="en-US" sz="2400" dirty="0" err="1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ဖစ</a:t>
            </a:r>
            <a:r>
              <a:rPr lang="en-US" sz="2400" dirty="0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္ျ</a:t>
            </a:r>
            <a:r>
              <a:rPr lang="en-US" sz="2400" dirty="0" err="1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ခင္းသည</a:t>
            </a:r>
            <a:r>
              <a:rPr lang="en-US" sz="2400" dirty="0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္ </a:t>
            </a:r>
            <a:r>
              <a:rPr lang="en-US" sz="2400" dirty="0" err="1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သစၥာ</a:t>
            </a:r>
            <a:endParaRPr lang="en-US" sz="2400" dirty="0" smtClean="0">
              <a:solidFill>
                <a:srgbClr val="FFFFFF"/>
              </a:solidFill>
              <a:latin typeface="AraIL"/>
              <a:ea typeface="ＭＳ Ｐゴシック" pitchFamily="24" charset="-128"/>
              <a:cs typeface="AraIL"/>
            </a:endParaRPr>
          </a:p>
          <a:p>
            <a:pPr marL="60960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Arial" charset="0"/>
              <a:buNone/>
              <a:defRPr/>
            </a:pPr>
            <a:r>
              <a:rPr lang="en-US" sz="2400" dirty="0" err="1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ရွိေသာ</a:t>
            </a:r>
            <a:r>
              <a:rPr lang="en-US" sz="2400" dirty="0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ဘုုရားအေစခံက</a:t>
            </a:r>
            <a:r>
              <a:rPr lang="en-US" sz="2400" dirty="0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ၽြ</a:t>
            </a:r>
            <a:r>
              <a:rPr lang="en-US" sz="2400" dirty="0" err="1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န</a:t>
            </a:r>
            <a:r>
              <a:rPr lang="en-US" sz="2400" dirty="0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္၏ </a:t>
            </a:r>
            <a:r>
              <a:rPr lang="en-US" sz="2400" dirty="0" err="1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တတိယ</a:t>
            </a:r>
            <a:r>
              <a:rPr lang="en-US" sz="2400" dirty="0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အေရးအေသြးျဖစ္သည</a:t>
            </a:r>
            <a:r>
              <a:rPr lang="en-US" sz="2400" dirty="0" smtClean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္။</a:t>
            </a:r>
          </a:p>
        </p:txBody>
      </p:sp>
      <p:sp>
        <p:nvSpPr>
          <p:cNvPr id="200716" name="Rectangle 1036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aIL"/>
              <a:ea typeface="ＭＳ Ｐゴシック" pitchFamily="24" charset="-128"/>
              <a:cs typeface="AraIL"/>
            </a:endParaRPr>
          </a:p>
        </p:txBody>
      </p:sp>
      <p:sp>
        <p:nvSpPr>
          <p:cNvPr id="200717" name="Rectangle 1037"/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aIL"/>
              <a:ea typeface="ＭＳ Ｐゴシック" pitchFamily="24" charset="-128"/>
              <a:cs typeface="AraIL"/>
            </a:endParaRPr>
          </a:p>
        </p:txBody>
      </p:sp>
      <p:sp>
        <p:nvSpPr>
          <p:cNvPr id="200718" name="Rectangle 1038"/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aIL"/>
              <a:ea typeface="ＭＳ Ｐゴシック" pitchFamily="24" charset="-128"/>
              <a:cs typeface="AraIL"/>
            </a:endParaRPr>
          </a:p>
        </p:txBody>
      </p:sp>
      <p:sp>
        <p:nvSpPr>
          <p:cNvPr id="113678" name="Text Box 1039"/>
          <p:cNvSpPr txBox="1">
            <a:spLocks noChangeArrowheads="1"/>
          </p:cNvSpPr>
          <p:nvPr/>
        </p:nvSpPr>
        <p:spPr bwMode="auto"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aIL" charset="0"/>
                <a:cs typeface="AraIL" charset="0"/>
              </a:rPr>
              <a:t>29a</a:t>
            </a:r>
            <a:endParaRPr lang="en-US">
              <a:solidFill>
                <a:srgbClr val="FFFFFF"/>
              </a:solidFill>
              <a:latin typeface="AraIL" charset="0"/>
              <a:cs typeface="AraIL" charset="0"/>
            </a:endParaRPr>
          </a:p>
        </p:txBody>
      </p:sp>
      <p:grpSp>
        <p:nvGrpSpPr>
          <p:cNvPr id="2" name="Group 1040"/>
          <p:cNvGrpSpPr>
            <a:grpSpLocks/>
          </p:cNvGrpSpPr>
          <p:nvPr/>
        </p:nvGrpSpPr>
        <p:grpSpPr bwMode="auto">
          <a:xfrm>
            <a:off x="7239000" y="2514600"/>
            <a:ext cx="493713" cy="493713"/>
            <a:chOff x="5952" y="1200"/>
            <a:chExt cx="311" cy="311"/>
          </a:xfrm>
        </p:grpSpPr>
        <p:sp>
          <p:nvSpPr>
            <p:cNvPr id="113683" name="Freeform 1041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84" name="Freeform 1042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1043"/>
          <p:cNvGrpSpPr>
            <a:grpSpLocks/>
          </p:cNvGrpSpPr>
          <p:nvPr/>
        </p:nvGrpSpPr>
        <p:grpSpPr bwMode="auto">
          <a:xfrm>
            <a:off x="8382000" y="4800600"/>
            <a:ext cx="493713" cy="493713"/>
            <a:chOff x="5952" y="1200"/>
            <a:chExt cx="311" cy="311"/>
          </a:xfrm>
        </p:grpSpPr>
        <p:sp>
          <p:nvSpPr>
            <p:cNvPr id="113681" name="Freeform 1044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82" name="Freeform 1045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422056" y="1495999"/>
            <a:ext cx="1530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ေခါင္းစဥ</a:t>
            </a:r>
            <a:r>
              <a:rPr lang="en-US" sz="2000" b="1" u="sng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္</a:t>
            </a:r>
            <a:endParaRPr lang="en-US" sz="2000" b="1" u="sng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8191666" y="1511388"/>
            <a:ext cx="810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အဓိက</a:t>
            </a:r>
            <a:endParaRPr lang="en-US" b="1" u="sng" dirty="0" smtClean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1106" y="1372889"/>
            <a:ext cx="115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အေႀကာင္း</a:t>
            </a:r>
            <a:endParaRPr lang="en-US" dirty="0" smtClean="0"/>
          </a:p>
          <a:p>
            <a:pPr algn="ctr"/>
            <a:r>
              <a:rPr lang="en-US" dirty="0" err="1" smtClean="0"/>
              <a:t>အရာ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4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ေလ႕က်င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့္</a:t>
            </a: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ရန္အခ်ိ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ဳ႕ …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37522"/>
            <a:ext cx="5438064" cy="167640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cs typeface="Arial"/>
              </a:rPr>
              <a:t>၉ ။ </a:t>
            </a:r>
            <a:r>
              <a:rPr lang="en-US" sz="2400" dirty="0" err="1" smtClean="0">
                <a:solidFill>
                  <a:srgbClr val="FFFFFF"/>
                </a:solidFill>
                <a:cs typeface="Arial"/>
              </a:rPr>
              <a:t>ခရစ္ယာန္တစ္ဦးအေနျဖင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့္ </a:t>
            </a:r>
            <a:r>
              <a:rPr lang="en-US" sz="2400" dirty="0" err="1" smtClean="0">
                <a:solidFill>
                  <a:srgbClr val="FFFFFF"/>
                </a:solidFill>
                <a:cs typeface="Arial"/>
              </a:rPr>
              <a:t>ခရစ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္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2400" dirty="0" err="1" smtClean="0">
                <a:solidFill>
                  <a:srgbClr val="FFFFFF"/>
                </a:solidFill>
                <a:cs typeface="Arial"/>
              </a:rPr>
              <a:t>ေတာ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္ ၌</a:t>
            </a:r>
            <a:r>
              <a:rPr lang="en-US" sz="2400" dirty="0" err="1" smtClean="0">
                <a:solidFill>
                  <a:srgbClr val="FFFFFF"/>
                </a:solidFill>
                <a:cs typeface="Arial"/>
              </a:rPr>
              <a:t>သာ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cs typeface="Arial"/>
              </a:rPr>
              <a:t>စိတ္တည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္ႀ</a:t>
            </a:r>
            <a:r>
              <a:rPr lang="en-US" sz="2400" dirty="0" err="1" smtClean="0">
                <a:solidFill>
                  <a:srgbClr val="FFFFFF"/>
                </a:solidFill>
                <a:cs typeface="Arial"/>
              </a:rPr>
              <a:t>ကည္ရမည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္</a:t>
            </a:r>
            <a:endParaRPr lang="en-US" sz="2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5718" name="Text Box 7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2" name="Rectangle 10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3" name="Rectangle 11"/>
          <p:cNvSpPr>
            <a:spLocks noChangeArrowheads="1"/>
          </p:cNvSpPr>
          <p:nvPr/>
        </p:nvSpPr>
        <p:spPr bwMode="auto">
          <a:xfrm>
            <a:off x="433895" y="4150690"/>
            <a:ext cx="567797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60960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၁၀။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အဘယ္ေႀကာင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့္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ေရ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ွ႕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က်ေသာသူ</a:t>
            </a:r>
            <a:endParaRPr lang="en-US" sz="2400" dirty="0" smtClean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  <a:p>
            <a:pPr marL="60960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Arial" charset="0"/>
              <a:buNone/>
              <a:defRPr/>
            </a:pP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ေနာက္ဆံုုးျဖစ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္ျ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ပီး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၊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ေနာက္ဆံုးျဖစ္ေသာ</a:t>
            </a:r>
            <a:endParaRPr lang="en-US" sz="2400" dirty="0" smtClean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  <a:p>
            <a:pPr marL="60960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Arial" charset="0"/>
              <a:buNone/>
              <a:defRPr/>
            </a:pP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သူမ်ား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ေရ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ွ႕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ဆံုုးျဖစ္ရမည္နည္း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။</a:t>
            </a:r>
            <a:endParaRPr lang="en-US" sz="2400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4" name="Rectangle 12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5" name="Rectangle 13"/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15726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29a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0" y="2514600"/>
            <a:ext cx="493713" cy="493713"/>
            <a:chOff x="5952" y="1200"/>
            <a:chExt cx="311" cy="311"/>
          </a:xfrm>
        </p:grpSpPr>
        <p:sp>
          <p:nvSpPr>
            <p:cNvPr id="115731" name="Freeform 17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5732" name="Freeform 18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315200" y="4800600"/>
            <a:ext cx="493713" cy="493713"/>
            <a:chOff x="5952" y="1200"/>
            <a:chExt cx="311" cy="311"/>
          </a:xfrm>
        </p:grpSpPr>
        <p:sp>
          <p:nvSpPr>
            <p:cNvPr id="115729" name="Freeform 20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5730" name="Freeform 21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422056" y="1495999"/>
            <a:ext cx="1530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ေခါင္းစဥ</a:t>
            </a:r>
            <a:r>
              <a:rPr lang="en-US" sz="2000" b="1" u="sng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္</a:t>
            </a:r>
            <a:endParaRPr lang="en-US" sz="2000" b="1" u="sng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8191666" y="1511388"/>
            <a:ext cx="810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အဓိက</a:t>
            </a:r>
            <a:endParaRPr lang="en-US" b="1" u="sng" dirty="0" smtClean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1106" y="1372889"/>
            <a:ext cx="115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အေႀကာင္း</a:t>
            </a:r>
            <a:endParaRPr lang="en-US" dirty="0" smtClean="0"/>
          </a:p>
          <a:p>
            <a:pPr algn="ctr"/>
            <a:r>
              <a:rPr lang="en-US" dirty="0" err="1" smtClean="0"/>
              <a:t>အရာ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3820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400" dirty="0" err="1" smtClean="0">
                <a:latin typeface="Arial" charset="0"/>
                <a:ea typeface="ＭＳ Ｐゴシック" charset="0"/>
                <a:cs typeface="Arial" charset="0"/>
              </a:rPr>
              <a:t>ရွင္းလင္းခ်က္တရားေဒသနာျပင္ဆင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္ျ</a:t>
            </a:r>
            <a:r>
              <a:rPr lang="en-US" sz="2400" dirty="0" err="1" smtClean="0">
                <a:latin typeface="Arial" charset="0"/>
                <a:ea typeface="ＭＳ Ｐゴシック" charset="0"/>
                <a:cs typeface="Arial" charset="0"/>
              </a:rPr>
              <a:t>ခင္း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ＭＳ Ｐゴシック" charset="0"/>
                <a:cs typeface="Arial" charset="0"/>
              </a:rPr>
              <a:t>အဆင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့္</a:t>
            </a:r>
            <a:r>
              <a:rPr lang="en-US" sz="2400" dirty="0" err="1" smtClean="0">
                <a:latin typeface="Arial" charset="0"/>
                <a:ea typeface="ＭＳ Ｐゴシック" charset="0"/>
                <a:cs typeface="Arial" charset="0"/>
              </a:rPr>
              <a:t>ဆင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့္</a:t>
            </a:r>
            <a:endParaRPr lang="en-US" sz="24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 useBgFill="1">
        <p:nvSpPr>
          <p:cNvPr id="458756" name="Rectangle 4"/>
          <p:cNvSpPr>
            <a:spLocks noChangeArrowheads="1"/>
          </p:cNvSpPr>
          <p:nvPr/>
        </p:nvSpPr>
        <p:spPr bwMode="auto">
          <a:xfrm>
            <a:off x="804863" y="1447800"/>
            <a:ext cx="7653337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Based on Ramesh Richard</a:t>
            </a:r>
            <a:r>
              <a:rPr lang="fr-FR" altLang="ja-JP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'</a:t>
            </a:r>
            <a:r>
              <a:rPr lang="en-US" altLang="ja-JP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s text, </a:t>
            </a:r>
            <a:r>
              <a:rPr lang="en-US" altLang="ja-JP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Preparing Expository Sermons</a:t>
            </a:r>
            <a:endParaRPr lang="en-US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57" name="Rectangle 5"/>
          <p:cNvSpPr>
            <a:spLocks noChangeArrowheads="1"/>
          </p:cNvSpPr>
          <p:nvPr/>
        </p:nvSpPr>
        <p:spPr bwMode="auto">
          <a:xfrm>
            <a:off x="1835696" y="5146675"/>
            <a:ext cx="194421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ေလ႕လာျခင္း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5616810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61" name="Rectangle 9"/>
          <p:cNvSpPr>
            <a:spLocks noChangeArrowheads="1"/>
          </p:cNvSpPr>
          <p:nvPr/>
        </p:nvSpPr>
        <p:spPr bwMode="auto">
          <a:xfrm>
            <a:off x="1892505" y="4323744"/>
            <a:ext cx="1688896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တည္ေဆာက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္ျ</a:t>
            </a:r>
            <a:r>
              <a:rPr lang="en-US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ခင္း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62" name="Rectangle 10"/>
          <p:cNvSpPr>
            <a:spLocks noChangeArrowheads="1"/>
          </p:cNvSpPr>
          <p:nvPr/>
        </p:nvSpPr>
        <p:spPr bwMode="auto">
          <a:xfrm>
            <a:off x="5508104" y="5181600"/>
            <a:ext cx="1872207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ေဟာေျပာျခင္း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63" name="Rectangle 11"/>
          <p:cNvSpPr>
            <a:spLocks noChangeArrowheads="1"/>
          </p:cNvSpPr>
          <p:nvPr/>
        </p:nvSpPr>
        <p:spPr bwMode="auto">
          <a:xfrm>
            <a:off x="5571757" y="4347708"/>
            <a:ext cx="1703184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တည္ေဆာက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္ျ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ခင္း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65" name="Rectangle 13"/>
          <p:cNvSpPr>
            <a:spLocks noChangeArrowheads="1"/>
          </p:cNvSpPr>
          <p:nvPr/>
        </p:nvSpPr>
        <p:spPr bwMode="auto">
          <a:xfrm>
            <a:off x="2438400" y="3643313"/>
            <a:ext cx="69570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CPT</a:t>
            </a: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68" name="Rectangle 16"/>
          <p:cNvSpPr>
            <a:spLocks noChangeArrowheads="1"/>
          </p:cNvSpPr>
          <p:nvPr/>
        </p:nvSpPr>
        <p:spPr bwMode="auto">
          <a:xfrm>
            <a:off x="6005513" y="3643313"/>
            <a:ext cx="71010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CPS</a:t>
            </a:r>
          </a:p>
        </p:txBody>
      </p:sp>
      <p:sp>
        <p:nvSpPr>
          <p:cNvPr id="458769" name="Rectangle 17"/>
          <p:cNvSpPr>
            <a:spLocks noChangeArrowheads="1"/>
          </p:cNvSpPr>
          <p:nvPr/>
        </p:nvSpPr>
        <p:spPr bwMode="auto">
          <a:xfrm>
            <a:off x="2457450" y="2805113"/>
            <a:ext cx="416659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ရည္ရြယ္ခ်က္ကိုု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ဆက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္ႏြ</a:t>
            </a:r>
            <a:r>
              <a:rPr lang="en-US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ယ္ေပးျခင္း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70" name="Rectangle 18"/>
          <p:cNvSpPr>
            <a:spLocks noChangeArrowheads="1"/>
          </p:cNvSpPr>
          <p:nvPr/>
        </p:nvSpPr>
        <p:spPr bwMode="auto">
          <a:xfrm>
            <a:off x="3904361" y="2336800"/>
            <a:ext cx="147498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ဦးေ</a:t>
            </a:r>
            <a:r>
              <a:rPr lang="en-US" b="1" i="1" dirty="0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ႏွ</a:t>
            </a:r>
            <a:r>
              <a:rPr lang="en-US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ာက</a:t>
            </a:r>
            <a:r>
              <a:rPr lang="en-US" b="1" i="1" dirty="0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</a:t>
            </a:r>
            <a:endParaRPr lang="en-US" sz="2000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dirty="0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ႏွ</a:t>
            </a:r>
            <a:r>
              <a:rPr lang="en-US" sz="16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လံုုးသား</a:t>
            </a:r>
            <a:endParaRPr lang="en-US" sz="1600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ပုုံႀကမ္း</a:t>
            </a:r>
            <a:endParaRPr lang="en-US" sz="1600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73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အေသြးသား</a:t>
            </a:r>
            <a:endParaRPr lang="en-US" sz="1600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74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76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77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78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79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0" name="Rectangle 28"/>
          <p:cNvSpPr>
            <a:spLocks noChangeArrowheads="1"/>
          </p:cNvSpPr>
          <p:nvPr/>
        </p:nvSpPr>
        <p:spPr bwMode="auto">
          <a:xfrm>
            <a:off x="2189163" y="1798558"/>
            <a:ext cx="1758028" cy="39754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 smtClean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က်မ္းပုုိဒ</a:t>
            </a:r>
            <a:r>
              <a:rPr lang="en-US" sz="2000" b="1" dirty="0" smtClean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</a:t>
            </a:r>
            <a:endParaRPr lang="en-US" sz="2000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1" name="Rectangle 29"/>
          <p:cNvSpPr>
            <a:spLocks noChangeArrowheads="1"/>
          </p:cNvSpPr>
          <p:nvPr/>
        </p:nvSpPr>
        <p:spPr bwMode="auto">
          <a:xfrm>
            <a:off x="5770563" y="1747075"/>
            <a:ext cx="1791372" cy="39754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 smtClean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တရားေဒသနာ</a:t>
            </a:r>
            <a:endParaRPr lang="en-US" sz="2000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2" name="Rectangle 30"/>
          <p:cNvSpPr>
            <a:spLocks noChangeArrowheads="1"/>
          </p:cNvSpPr>
          <p:nvPr/>
        </p:nvSpPr>
        <p:spPr bwMode="auto">
          <a:xfrm>
            <a:off x="183673" y="5486400"/>
            <a:ext cx="1645682" cy="2590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၁။ </a:t>
            </a:r>
            <a:r>
              <a:rPr lang="en-US" sz="1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က်မ္းပိုုဒ္ေရြးပ</a:t>
            </a: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ါ</a:t>
            </a:r>
            <a:endParaRPr lang="en-US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3" name="Rectangle 31"/>
          <p:cNvSpPr>
            <a:spLocks noChangeArrowheads="1"/>
          </p:cNvSpPr>
          <p:nvPr/>
        </p:nvSpPr>
        <p:spPr bwMode="auto">
          <a:xfrm>
            <a:off x="183673" y="5061473"/>
            <a:ext cx="1149768" cy="443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၂။ </a:t>
            </a:r>
            <a:r>
              <a:rPr lang="en-US" sz="1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က်မ္းပိုုဒ္က</a:t>
            </a:r>
            <a:endParaRPr lang="en-US" sz="11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ိုု</a:t>
            </a: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ေလ႕လာပ</a:t>
            </a: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ါ</a:t>
            </a:r>
            <a:endParaRPr lang="en-US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4" name="Rectangle 32"/>
          <p:cNvSpPr>
            <a:spLocks noChangeArrowheads="1"/>
          </p:cNvSpPr>
          <p:nvPr/>
        </p:nvSpPr>
        <p:spPr bwMode="auto">
          <a:xfrm>
            <a:off x="259873" y="4494896"/>
            <a:ext cx="1489080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၃.၁ </a:t>
            </a:r>
            <a:r>
              <a:rPr lang="en-US" sz="1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ေလ႕လာခ်က္ကိုု</a:t>
            </a:r>
            <a:endParaRPr lang="en-US" sz="11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 </a:t>
            </a:r>
            <a:r>
              <a:rPr lang="en-US" sz="1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အဆင</a:t>
            </a: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့္</a:t>
            </a:r>
            <a:r>
              <a:rPr lang="en-US" sz="1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ဆင</a:t>
            </a: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့္</a:t>
            </a:r>
            <a:r>
              <a:rPr lang="en-US" sz="1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စီပ</a:t>
            </a: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ါ</a:t>
            </a:r>
            <a:endParaRPr lang="en-US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5" name="Rectangle 33"/>
          <p:cNvSpPr>
            <a:spLocks noChangeArrowheads="1"/>
          </p:cNvSpPr>
          <p:nvPr/>
        </p:nvSpPr>
        <p:spPr bwMode="auto">
          <a:xfrm>
            <a:off x="336073" y="3757613"/>
            <a:ext cx="1864503" cy="2590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၃.၂ </a:t>
            </a:r>
            <a:r>
              <a:rPr lang="en-US" sz="1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ေလ႕လာခ်က္မွရရွိခ်က</a:t>
            </a: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</a:t>
            </a:r>
            <a:endParaRPr lang="en-US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6" name="Rectangle 34"/>
          <p:cNvSpPr>
            <a:spLocks noChangeArrowheads="1"/>
          </p:cNvSpPr>
          <p:nvPr/>
        </p:nvSpPr>
        <p:spPr bwMode="auto">
          <a:xfrm>
            <a:off x="372813" y="2690813"/>
            <a:ext cx="2414121" cy="2590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၄။ေမးခြန္းသံုုးခုုကိုု ျ</a:t>
            </a:r>
            <a:r>
              <a:rPr lang="en-US" sz="1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ပဳစုုျခင္း</a:t>
            </a:r>
            <a:endParaRPr lang="en-US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7" name="Rectangle 35"/>
          <p:cNvSpPr>
            <a:spLocks noChangeArrowheads="1"/>
          </p:cNvSpPr>
          <p:nvPr/>
        </p:nvSpPr>
        <p:spPr bwMode="auto">
          <a:xfrm>
            <a:off x="2789265" y="2088769"/>
            <a:ext cx="415254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နားေထာင္သူမ်ား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တုုံ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႕ျ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ပန္လိုုေသာ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အခ်က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ငါးခ်က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 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8" name="Rectangle 36"/>
          <p:cNvSpPr>
            <a:spLocks noChangeArrowheads="1"/>
          </p:cNvSpPr>
          <p:nvPr/>
        </p:nvSpPr>
        <p:spPr bwMode="auto">
          <a:xfrm>
            <a:off x="6843713" y="3757613"/>
            <a:ext cx="1554912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၆။  </a:t>
            </a:r>
            <a:r>
              <a:rPr lang="en-US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တရားေဟာအႀကံ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9" name="Rectangle 37"/>
          <p:cNvSpPr>
            <a:spLocks noChangeArrowheads="1"/>
          </p:cNvSpPr>
          <p:nvPr/>
        </p:nvSpPr>
        <p:spPr bwMode="auto">
          <a:xfrm>
            <a:off x="7362973" y="4191000"/>
            <a:ext cx="172878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ရ</a:t>
            </a: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။ </a:t>
            </a:r>
            <a:r>
              <a:rPr lang="en-US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တရားေဟာရန</a:t>
            </a: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 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အခ်က္အလက္မ်ား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၈။ </a:t>
            </a:r>
            <a:r>
              <a:rPr lang="en-US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ရွင္းလင္းခ်က</a:t>
            </a: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၉ </a:t>
            </a: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။ </a:t>
            </a:r>
            <a:r>
              <a:rPr lang="en-US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နိဒါန္း၊နိဂုုိန္း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90" name="Rectangle 38"/>
          <p:cNvSpPr>
            <a:spLocks noChangeArrowheads="1"/>
          </p:cNvSpPr>
          <p:nvPr/>
        </p:nvSpPr>
        <p:spPr bwMode="auto">
          <a:xfrm>
            <a:off x="7532853" y="5281613"/>
            <a:ext cx="154756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၁၀။ </a:t>
            </a:r>
            <a:r>
              <a:rPr lang="en-US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လူထုု</a:t>
            </a: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၊ 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ေဟာေျပာျခင္း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White text shows 10 steps adapted from Haddon Robinson, </a:t>
            </a:r>
            <a:r>
              <a:rPr lang="en-US" sz="1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Biblical Preaching</a:t>
            </a: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(notes, 105)</a:t>
            </a:r>
          </a:p>
        </p:txBody>
      </p:sp>
      <p:sp>
        <p:nvSpPr>
          <p:cNvPr id="100392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27-28, 251</a:t>
            </a: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3" name="Oval 41"/>
          <p:cNvSpPr>
            <a:spLocks noChangeArrowheads="1"/>
          </p:cNvSpPr>
          <p:nvPr/>
        </p:nvSpPr>
        <p:spPr bwMode="auto">
          <a:xfrm>
            <a:off x="228600" y="3352800"/>
            <a:ext cx="8382000" cy="11430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539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6934200" cy="1524000"/>
          </a:xfrm>
          <a:solidFill>
            <a:srgbClr val="000000"/>
          </a:solidFill>
        </p:spPr>
        <p:txBody>
          <a:bodyPr/>
          <a:lstStyle/>
          <a:p>
            <a:pPr algn="l" eaLnBrk="1" hangingPunct="1"/>
            <a:r>
              <a:rPr kumimoji="0" lang="en-US" sz="1600" u="sng" dirty="0" err="1" smtClean="0">
                <a:latin typeface="Helvetica" charset="0"/>
                <a:ea typeface="ＭＳ Ｐゴシック" charset="0"/>
                <a:cs typeface="ＭＳ Ｐゴシック" charset="0"/>
              </a:rPr>
              <a:t>ေလ႕လာခ်က္အေႀကာင္းအရာ</a:t>
            </a:r>
            <a:r>
              <a:rPr kumimoji="0" lang="en-US" sz="1600" u="sng" dirty="0" smtClean="0">
                <a:latin typeface="Helvetica" charset="0"/>
                <a:ea typeface="ＭＳ Ｐゴシック" charset="0"/>
                <a:cs typeface="ＭＳ Ｐゴシック" charset="0"/>
              </a:rPr>
              <a:t>။ </a:t>
            </a:r>
            <a:r>
              <a:rPr kumimoji="0" lang="en-US" sz="1600" dirty="0" err="1" smtClean="0">
                <a:latin typeface="Helvetica" charset="0"/>
                <a:ea typeface="ＭＳ Ｐゴシック" charset="0"/>
                <a:cs typeface="ＭＳ Ｐゴシック" charset="0"/>
              </a:rPr>
              <a:t>အျပစ္လုုပ္မိေသာခရစ္ယာန္တစ္ဦးအား</a:t>
            </a:r>
            <a:r>
              <a:rPr kumimoji="0" lang="en-US" sz="1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600" dirty="0" err="1" smtClean="0">
                <a:latin typeface="Helvetica" charset="0"/>
                <a:ea typeface="ＭＳ Ｐゴシック" charset="0"/>
                <a:cs typeface="ＭＳ Ｐゴシック" charset="0"/>
              </a:rPr>
              <a:t>အသင္းေတာ္အေနျဖင</a:t>
            </a:r>
            <a:r>
              <a:rPr kumimoji="0" lang="en-US" sz="1600" dirty="0" smtClean="0">
                <a:latin typeface="Helvetica" charset="0"/>
                <a:ea typeface="ＭＳ Ｐゴシック" charset="0"/>
                <a:cs typeface="ＭＳ Ｐゴシック" charset="0"/>
              </a:rPr>
              <a:t>့္ </a:t>
            </a:r>
            <a:r>
              <a:rPr kumimoji="0" lang="en-US" sz="1600" dirty="0" err="1" smtClean="0">
                <a:latin typeface="Helvetica" charset="0"/>
                <a:ea typeface="ＭＳ Ｐゴシック" charset="0"/>
                <a:cs typeface="ＭＳ Ｐゴシック" charset="0"/>
              </a:rPr>
              <a:t>မွန္ကန္စြာ</a:t>
            </a:r>
            <a:r>
              <a:rPr kumimoji="0" lang="en-US" sz="1600" dirty="0" smtClean="0">
                <a:latin typeface="Helvetica" charset="0"/>
                <a:ea typeface="ＭＳ Ｐゴシック" charset="0"/>
                <a:cs typeface="ＭＳ Ｐゴシック" charset="0"/>
              </a:rPr>
              <a:t> ျ</a:t>
            </a:r>
            <a:r>
              <a:rPr kumimoji="0" lang="en-US" sz="1600" dirty="0" err="1" smtClean="0">
                <a:latin typeface="Helvetica" charset="0"/>
                <a:ea typeface="ＭＳ Ｐゴシック" charset="0"/>
                <a:cs typeface="ＭＳ Ｐゴシック" charset="0"/>
              </a:rPr>
              <a:t>ပန္လည္တဲ႕မက္ေစရသည</a:t>
            </a:r>
            <a:r>
              <a:rPr kumimoji="0" lang="en-US" sz="1600" dirty="0" smtClean="0">
                <a:latin typeface="Helvetica" charset="0"/>
                <a:ea typeface="ＭＳ Ｐゴシック" charset="0"/>
                <a:cs typeface="ＭＳ Ｐゴシック" charset="0"/>
              </a:rPr>
              <a:t>္႕ </a:t>
            </a:r>
            <a:r>
              <a:rPr kumimoji="0" lang="en-US" sz="1600" dirty="0" err="1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အေႀကာင္းရင္း</a:t>
            </a:r>
            <a:r>
              <a:rPr kumimoji="0" lang="en-US" sz="1600" dirty="0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kumimoji="0" lang="en-US" sz="1600" dirty="0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kumimoji="0" lang="en-US" sz="1600" dirty="0" err="1" smtClean="0">
                <a:latin typeface="Helvetica" charset="0"/>
                <a:ea typeface="ＭＳ Ｐゴシック" charset="0"/>
                <a:cs typeface="ＭＳ Ｐゴシック" charset="0"/>
              </a:rPr>
              <a:t>မွာ</a:t>
            </a:r>
            <a:r>
              <a:rPr kumimoji="0" lang="en-US" sz="1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600" dirty="0" err="1" smtClean="0">
                <a:latin typeface="Helvetica" charset="0"/>
                <a:ea typeface="ＭＳ Ｐゴシック" charset="0"/>
                <a:cs typeface="ＭＳ Ｐゴシック" charset="0"/>
              </a:rPr>
              <a:t>ထုုိကဲ႕သိုု</a:t>
            </a:r>
            <a:r>
              <a:rPr kumimoji="0" lang="en-US" sz="1600" dirty="0" smtClean="0">
                <a:latin typeface="Helvetica" charset="0"/>
                <a:ea typeface="ＭＳ Ｐゴシック" charset="0"/>
                <a:cs typeface="ＭＳ Ｐゴシック" charset="0"/>
              </a:rPr>
              <a:t>႕ </a:t>
            </a:r>
            <a:r>
              <a:rPr kumimoji="0" lang="en-US" sz="1600" dirty="0" err="1" smtClean="0">
                <a:latin typeface="Helvetica" charset="0"/>
                <a:ea typeface="ＭＳ Ｐゴシック" charset="0"/>
                <a:cs typeface="ＭＳ Ｐゴシック" charset="0"/>
              </a:rPr>
              <a:t>တဲ႕မက္ေပးျခင္းသည</a:t>
            </a:r>
            <a:r>
              <a:rPr kumimoji="0" lang="en-US" sz="1600" dirty="0" smtClean="0">
                <a:latin typeface="Helvetica" charset="0"/>
                <a:ea typeface="ＭＳ Ｐゴシック" charset="0"/>
                <a:cs typeface="ＭＳ Ｐゴシック" charset="0"/>
              </a:rPr>
              <a:t>္ </a:t>
            </a:r>
            <a:r>
              <a:rPr kumimoji="0" lang="en-US" sz="1600" dirty="0" err="1" smtClean="0">
                <a:latin typeface="Helvetica" charset="0"/>
                <a:ea typeface="ＭＳ Ｐゴシック" charset="0"/>
                <a:cs typeface="ＭＳ Ｐゴシック" charset="0"/>
              </a:rPr>
              <a:t>ဘုုရား</a:t>
            </a:r>
            <a:r>
              <a:rPr kumimoji="0" lang="en-US" sz="1600" dirty="0" smtClean="0">
                <a:latin typeface="Helvetica" charset="0"/>
                <a:ea typeface="ＭＳ Ｐゴシック" charset="0"/>
                <a:cs typeface="ＭＳ Ｐゴシック" charset="0"/>
              </a:rPr>
              <a:t>၏ </a:t>
            </a:r>
            <a:r>
              <a:rPr kumimoji="0" lang="en-US" sz="1600" dirty="0" err="1" smtClean="0">
                <a:latin typeface="Helvetica" charset="0"/>
                <a:ea typeface="ＭＳ Ｐゴシック" charset="0"/>
                <a:cs typeface="ＭＳ Ｐゴシック" charset="0"/>
              </a:rPr>
              <a:t>အခြင</a:t>
            </a:r>
            <a:r>
              <a:rPr kumimoji="0" lang="en-US" sz="1600" dirty="0" smtClean="0">
                <a:latin typeface="Helvetica" charset="0"/>
                <a:ea typeface="ＭＳ Ｐゴシック" charset="0"/>
                <a:cs typeface="ＭＳ Ｐゴシック" charset="0"/>
              </a:rPr>
              <a:t>့္</a:t>
            </a:r>
            <a:r>
              <a:rPr kumimoji="0" lang="en-US" sz="1600" dirty="0" err="1" smtClean="0">
                <a:latin typeface="Helvetica" charset="0"/>
                <a:ea typeface="ＭＳ Ｐゴシック" charset="0"/>
                <a:cs typeface="ＭＳ Ｐゴシック" charset="0"/>
              </a:rPr>
              <a:t>အာဏာေတာ္ကိုု</a:t>
            </a:r>
            <a:r>
              <a:rPr kumimoji="0" lang="en-US" sz="1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600" dirty="0" err="1" smtClean="0">
                <a:latin typeface="Helvetica" charset="0"/>
                <a:ea typeface="ＭＳ Ｐゴシック" charset="0"/>
                <a:cs typeface="ＭＳ Ｐゴシック" charset="0"/>
              </a:rPr>
              <a:t>ခ်ဲ႕ထြန္ရာ</a:t>
            </a:r>
            <a:r>
              <a:rPr kumimoji="0" lang="en-US" sz="1600" dirty="0" smtClean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kumimoji="0" lang="en-US" sz="1600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kumimoji="0" lang="en-US" sz="1600" dirty="0" err="1" smtClean="0">
                <a:latin typeface="Helvetica" charset="0"/>
                <a:ea typeface="ＭＳ Ｐゴシック" charset="0"/>
                <a:cs typeface="ＭＳ Ｐゴシック" charset="0"/>
              </a:rPr>
              <a:t>ေရာက္ေသာေႀကာင</a:t>
            </a:r>
            <a:r>
              <a:rPr kumimoji="0" lang="en-US" sz="1600" dirty="0" smtClean="0">
                <a:latin typeface="Helvetica" charset="0"/>
                <a:ea typeface="ＭＳ Ｐゴシック" charset="0"/>
                <a:cs typeface="ＭＳ Ｐゴシック" charset="0"/>
              </a:rPr>
              <a:t>့္ျ</a:t>
            </a:r>
            <a:r>
              <a:rPr kumimoji="0" lang="en-US" sz="1600" dirty="0" err="1" smtClean="0">
                <a:latin typeface="Helvetica" charset="0"/>
                <a:ea typeface="ＭＳ Ｐゴシック" charset="0"/>
                <a:cs typeface="ＭＳ Ｐゴシック" charset="0"/>
              </a:rPr>
              <a:t>ဖစ္သည</a:t>
            </a:r>
            <a:r>
              <a:rPr kumimoji="0" lang="en-US" sz="1600" dirty="0" smtClean="0">
                <a:latin typeface="Helvetica" charset="0"/>
                <a:ea typeface="ＭＳ Ｐゴシック" charset="0"/>
                <a:cs typeface="ＭＳ Ｐゴシック" charset="0"/>
              </a:rPr>
              <a:t>္။ </a:t>
            </a:r>
            <a:endParaRPr kumimoji="0" lang="en-US" sz="1600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9810" name="Picture 2" descr="handsha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620713"/>
            <a:ext cx="2239962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601788"/>
            <a:ext cx="9067800" cy="441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၁။ (၁၅-၁၇) 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အျပစ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္ျ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ပဳမိေသာ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ခရစ္ယာန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္ 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တစ္ဦးအား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မွန္ကန္စြာ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တဲ႕မတ္ေပးရန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္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နည္း</a:t>
            </a:r>
            <a:endParaRPr lang="en-US" sz="2000" b="1" dirty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လမ္းမွာ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အတက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္ႏ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ုုိင္ဆံုုး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အေႀကာင္းကိစၥကိုုမည္သူမ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ွ 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မသိေစျခင္းျဖစ္သည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္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BE0E3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၂။ (၁၈-၁၉ ) 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အမွားလုုပ္မိေသာ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ယံုုႀကည္သူအား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ဆက္လက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္ျ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ပီး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ေဖးမကာ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၊ 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တဲ႕မတ္ေပး</a:t>
            </a:r>
            <a:endParaRPr lang="en-US" sz="2000" b="1" dirty="0" smtClean="0">
              <a:solidFill>
                <a:srgbClr val="BBE0E3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ရသည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္႕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အေႀကာင္းရင္း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မွာ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၎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က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ဘုုရာားသခင္ကိုု္ယ္ေတာ္တိုုင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္၏ 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အခြင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့္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အာဏာေတာ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္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ကိုု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ခ်ဲ႕ထြန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္ 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အသံုုးျပ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ဳျ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ခင္းကဲ႕သိုု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႕ ျ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ဖစ္ေသာေႀကာင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့္ျ</a:t>
            </a:r>
            <a:r>
              <a:rPr lang="en-US" sz="2000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ဖစ္သည</a:t>
            </a:r>
            <a:r>
              <a:rPr lang="en-US" sz="2000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္။ </a:t>
            </a:r>
            <a:endParaRPr lang="en-US" sz="2000" b="1" dirty="0">
              <a:solidFill>
                <a:srgbClr val="BBE0E3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812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34c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9813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34d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30345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 descr="forgi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6"/>
          <a:stretch>
            <a:fillRect/>
          </a:stretch>
        </p:blipFill>
        <p:spPr bwMode="auto">
          <a:xfrm>
            <a:off x="0" y="0"/>
            <a:ext cx="92075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09800"/>
            <a:ext cx="6781800" cy="109061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txBody>
          <a:bodyPr/>
          <a:lstStyle/>
          <a:p>
            <a:pPr algn="l" eaLnBrk="1" hangingPunct="1">
              <a:defRPr/>
            </a:pPr>
            <a:r>
              <a:rPr lang="en-US" sz="4800" dirty="0" err="1" smtClean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အဓိကအရာ</a:t>
            </a:r>
            <a:r>
              <a:rPr lang="en-US" sz="6000" dirty="0" smtClean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endParaRPr lang="en-US" dirty="0">
              <a:solidFill>
                <a:srgbClr val="FFFFFF"/>
              </a:solidFill>
              <a:effectLst>
                <a:glow rad="1016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8538" y="3429000"/>
            <a:ext cx="7389812" cy="3198813"/>
          </a:xfrm>
          <a:effectLst/>
          <a:extLst/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အျပစ</a:t>
            </a:r>
            <a:r>
              <a:rPr lang="en-US" sz="36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္ျ</a:t>
            </a:r>
            <a:r>
              <a:rPr lang="en-US" sz="36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ပဳမိေသာ</a:t>
            </a:r>
            <a:r>
              <a:rPr lang="en-US" sz="36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36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အသင္းသားမ်ားကိုု</a:t>
            </a:r>
            <a:r>
              <a:rPr lang="en-US" sz="36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ျ</a:t>
            </a:r>
            <a:r>
              <a:rPr lang="en-US" sz="36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ပန္လည္တတ္မက္ေပးသည</a:t>
            </a:r>
            <a:r>
              <a:rPr lang="en-US" sz="36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္။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အေႀကာင္းမွာ</a:t>
            </a:r>
            <a:r>
              <a:rPr lang="en-US" sz="36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36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ဘုုရားကိုုယ္စားလုုပ</a:t>
            </a:r>
            <a:r>
              <a:rPr lang="en-US" sz="36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္</a:t>
            </a:r>
          </a:p>
          <a:p>
            <a:pPr eaLnBrk="1" hangingPunct="1">
              <a:defRPr/>
            </a:pPr>
            <a:r>
              <a:rPr lang="en-US" sz="36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ေဆာင</a:t>
            </a:r>
            <a:r>
              <a:rPr lang="en-US" sz="36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္ျ</a:t>
            </a:r>
            <a:r>
              <a:rPr lang="en-US" sz="36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ခင္းျဖစ္သည</a:t>
            </a:r>
            <a:r>
              <a:rPr lang="en-US" sz="36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္။</a:t>
            </a:r>
          </a:p>
        </p:txBody>
      </p:sp>
      <p:sp>
        <p:nvSpPr>
          <p:cNvPr id="106502" name="Down Arrow 5"/>
          <p:cNvSpPr>
            <a:spLocks noChangeArrowheads="1"/>
          </p:cNvSpPr>
          <p:nvPr/>
        </p:nvSpPr>
        <p:spPr bwMode="auto">
          <a:xfrm>
            <a:off x="4038600" y="1447800"/>
            <a:ext cx="762000" cy="1752600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u="sng" dirty="0" err="1" smtClean="0">
                <a:solidFill>
                  <a:srgbClr val="FFFFFF"/>
                </a:solidFill>
              </a:rPr>
              <a:t>ေလ႕လာသည</a:t>
            </a:r>
            <a:r>
              <a:rPr lang="en-US" sz="1800" b="1" u="sng" dirty="0" smtClean="0">
                <a:solidFill>
                  <a:srgbClr val="FFFFFF"/>
                </a:solidFill>
              </a:rPr>
              <a:t>္႕</a:t>
            </a:r>
            <a:r>
              <a:rPr lang="en-US" sz="1800" b="1" u="sng" dirty="0" err="1" smtClean="0">
                <a:solidFill>
                  <a:srgbClr val="FFFFFF"/>
                </a:solidFill>
              </a:rPr>
              <a:t>အေႀကာင္းအရာ</a:t>
            </a:r>
            <a:r>
              <a:rPr lang="en-US" sz="1800" b="1" u="sng" dirty="0" smtClean="0">
                <a:solidFill>
                  <a:srgbClr val="FFFFFF"/>
                </a:solidFill>
              </a:rPr>
              <a:t>။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အျပစ</a:t>
            </a:r>
            <a:r>
              <a:rPr lang="en-US" sz="1800" b="1" dirty="0" smtClean="0">
                <a:solidFill>
                  <a:srgbClr val="FFFFFF"/>
                </a:solidFill>
              </a:rPr>
              <a:t>္ျ</a:t>
            </a:r>
            <a:r>
              <a:rPr lang="en-US" sz="1800" b="1" dirty="0" err="1" smtClean="0">
                <a:solidFill>
                  <a:srgbClr val="FFFFFF"/>
                </a:solidFill>
              </a:rPr>
              <a:t>ပဳမိေသာ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ခရစ္ယာန္တစ္ဦးအား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မွန္ကန္စြာ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အသင္း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err="1" smtClean="0">
                <a:solidFill>
                  <a:srgbClr val="FFFFFF"/>
                </a:solidFill>
              </a:rPr>
              <a:t>ေတာ</a:t>
            </a:r>
            <a:r>
              <a:rPr lang="en-US" sz="1800" b="1" dirty="0" smtClean="0">
                <a:solidFill>
                  <a:srgbClr val="FFFFFF"/>
                </a:solidFill>
              </a:rPr>
              <a:t>္ ျ</a:t>
            </a:r>
            <a:r>
              <a:rPr lang="en-US" sz="1800" b="1" dirty="0" err="1" smtClean="0">
                <a:solidFill>
                  <a:srgbClr val="FFFFFF"/>
                </a:solidFill>
              </a:rPr>
              <a:t>ပန္လည</a:t>
            </a:r>
            <a:r>
              <a:rPr lang="en-US" sz="1800" b="1" dirty="0" smtClean="0">
                <a:solidFill>
                  <a:srgbClr val="FFFFFF"/>
                </a:solidFill>
              </a:rPr>
              <a:t>္ </a:t>
            </a:r>
            <a:r>
              <a:rPr lang="en-US" sz="1800" b="1" dirty="0" err="1" smtClean="0">
                <a:solidFill>
                  <a:srgbClr val="FFFFFF"/>
                </a:solidFill>
              </a:rPr>
              <a:t>တက္မက္ေပးရသည</a:t>
            </a:r>
            <a:r>
              <a:rPr lang="en-US" sz="1800" b="1" dirty="0" smtClean="0">
                <a:solidFill>
                  <a:srgbClr val="FFFFFF"/>
                </a:solidFill>
              </a:rPr>
              <a:t>္႕ </a:t>
            </a:r>
            <a:r>
              <a:rPr lang="en-US" sz="1800" b="1" dirty="0" err="1" smtClean="0">
                <a:solidFill>
                  <a:srgbClr val="FFFF00"/>
                </a:solidFill>
              </a:rPr>
              <a:t>အေႀကာင္းရင္း</a:t>
            </a:r>
            <a:r>
              <a:rPr lang="en-US" sz="1800" b="1" dirty="0" err="1" smtClean="0">
                <a:solidFill>
                  <a:srgbClr val="FFFFFF"/>
                </a:solidFill>
              </a:rPr>
              <a:t>မွာ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ဤကဲ႕သိုု</a:t>
            </a:r>
            <a:r>
              <a:rPr lang="en-US" sz="1800" b="1" dirty="0" smtClean="0">
                <a:solidFill>
                  <a:srgbClr val="FFFFFF"/>
                </a:solidFill>
              </a:rPr>
              <a:t>႕ </a:t>
            </a:r>
            <a:r>
              <a:rPr lang="en-US" sz="1800" b="1" dirty="0" err="1" smtClean="0">
                <a:solidFill>
                  <a:srgbClr val="FFFFFF"/>
                </a:solidFill>
              </a:rPr>
              <a:t>တက္မက္ေပးျခင္းက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ဘုုရားသခင</a:t>
            </a:r>
            <a:r>
              <a:rPr lang="en-US" sz="1800" b="1" dirty="0" smtClean="0">
                <a:solidFill>
                  <a:srgbClr val="FFFFFF"/>
                </a:solidFill>
              </a:rPr>
              <a:t>္၏ </a:t>
            </a:r>
            <a:r>
              <a:rPr lang="en-US" sz="1800" b="1" dirty="0" err="1" smtClean="0">
                <a:solidFill>
                  <a:srgbClr val="FFFFFF"/>
                </a:solidFill>
              </a:rPr>
              <a:t>အခြင</a:t>
            </a:r>
            <a:r>
              <a:rPr lang="en-US" sz="1800" b="1" dirty="0" smtClean="0">
                <a:solidFill>
                  <a:srgbClr val="FFFFFF"/>
                </a:solidFill>
              </a:rPr>
              <a:t>့္</a:t>
            </a:r>
            <a:r>
              <a:rPr lang="en-US" sz="1800" b="1" dirty="0" err="1" smtClean="0">
                <a:solidFill>
                  <a:srgbClr val="FFFFFF"/>
                </a:solidFill>
              </a:rPr>
              <a:t>အာဏာေတာ္ကိုု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ဆက္လက</a:t>
            </a:r>
            <a:r>
              <a:rPr lang="en-US" sz="1800" b="1" dirty="0" smtClean="0">
                <a:solidFill>
                  <a:srgbClr val="FFFFFF"/>
                </a:solidFill>
              </a:rPr>
              <a:t>္ </a:t>
            </a:r>
            <a:r>
              <a:rPr lang="en-US" sz="1800" b="1" dirty="0" err="1" smtClean="0">
                <a:solidFill>
                  <a:srgbClr val="FFFFFF"/>
                </a:solidFill>
              </a:rPr>
              <a:t>ထင္ဟက္ေစျခင္းျဖစ္ေႀကာင္း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ထင္ရွားေစ</a:t>
            </a:r>
            <a:endParaRPr lang="en-US" sz="1800" b="1" dirty="0" smtClean="0">
              <a:solidFill>
                <a:srgbClr val="FFFFFF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err="1" smtClean="0">
                <a:solidFill>
                  <a:srgbClr val="FFFFFF"/>
                </a:solidFill>
              </a:rPr>
              <a:t>ေသာေႀကာင</a:t>
            </a:r>
            <a:r>
              <a:rPr lang="en-US" sz="1800" b="1" dirty="0" smtClean="0">
                <a:solidFill>
                  <a:srgbClr val="FFFFFF"/>
                </a:solidFill>
              </a:rPr>
              <a:t>့္ျ</a:t>
            </a:r>
            <a:r>
              <a:rPr lang="en-US" sz="1800" b="1" dirty="0" err="1" smtClean="0">
                <a:solidFill>
                  <a:srgbClr val="FFFFFF"/>
                </a:solidFill>
              </a:rPr>
              <a:t>ဖစ္သည</a:t>
            </a:r>
            <a:r>
              <a:rPr lang="en-US" sz="1800" b="1" dirty="0" smtClean="0">
                <a:solidFill>
                  <a:srgbClr val="FFFFFF"/>
                </a:solidFill>
              </a:rPr>
              <a:t>္။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21862" name="Text Box 15"/>
          <p:cNvSpPr txBox="1">
            <a:spLocks noChangeArrowheads="1"/>
          </p:cNvSpPr>
          <p:nvPr/>
        </p:nvSpPr>
        <p:spPr bwMode="auto">
          <a:xfrm>
            <a:off x="8393113" y="44450"/>
            <a:ext cx="715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34d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468983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0" grpId="0"/>
      <p:bldP spid="1138691" grpId="0" build="p"/>
      <p:bldP spid="10650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mending_your_broken_he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5238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unsetCoupl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50838"/>
            <a:ext cx="50466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32363" y="3644900"/>
            <a:ext cx="4211637" cy="3213100"/>
          </a:xfrm>
          <a:solidFill>
            <a:srgbClr val="000514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အျပစ</a:t>
            </a:r>
            <a:r>
              <a:rPr lang="en-US" sz="3200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္ျ</a:t>
            </a:r>
            <a:r>
              <a:rPr lang="en-US" sz="3200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ပဳမိေသာ</a:t>
            </a:r>
            <a:r>
              <a:rPr lang="en-US" sz="3200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ခရစ္ယာန္အား</a:t>
            </a:r>
            <a:r>
              <a:rPr lang="en-US" sz="3200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မည္ကဲ႕သိုု</a:t>
            </a:r>
            <a:r>
              <a:rPr lang="en-US" sz="3200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႕ </a:t>
            </a:r>
            <a:r>
              <a:rPr lang="en-US" sz="3200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မွန္မွန္ကန္ကန</a:t>
            </a:r>
            <a:r>
              <a:rPr lang="en-US" sz="3200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္ </a:t>
            </a:r>
            <a:r>
              <a:rPr lang="en-US" sz="3200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တက္မက္ေပးမည္နည္း</a:t>
            </a:r>
            <a:endParaRPr lang="en-US" sz="3200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" name="Picture 4" descr="fighting coup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995738" y="1196975"/>
            <a:ext cx="863600" cy="1871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 err="1" smtClean="0">
                <a:solidFill>
                  <a:srgbClr val="FFFFFF"/>
                </a:solidFill>
                <a:cs typeface="Arial" charset="0"/>
              </a:rPr>
              <a:t>ပထမေမးခြန္း</a:t>
            </a:r>
            <a:r>
              <a:rPr lang="en-US" sz="3600" b="1" i="1" dirty="0" smtClean="0">
                <a:solidFill>
                  <a:srgbClr val="FFFFFF"/>
                </a:solidFill>
                <a:cs typeface="Arial" charset="0"/>
              </a:rPr>
              <a:t> ( </a:t>
            </a:r>
            <a:r>
              <a:rPr lang="en-US" sz="3600" b="1" i="1" dirty="0" err="1" smtClean="0">
                <a:solidFill>
                  <a:srgbClr val="FFFFFF"/>
                </a:solidFill>
                <a:cs typeface="Arial" charset="0"/>
              </a:rPr>
              <a:t>ငယ</a:t>
            </a:r>
            <a:r>
              <a:rPr lang="en-US" sz="3600" b="1" i="1" dirty="0" smtClean="0">
                <a:solidFill>
                  <a:srgbClr val="FFFFFF"/>
                </a:solidFill>
                <a:cs typeface="Arial" charset="0"/>
              </a:rPr>
              <a:t>္၊ ၁၅-၁၇)</a:t>
            </a:r>
            <a:endParaRPr lang="en-US" sz="3200" dirty="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22888" name="Text Box 15"/>
          <p:cNvSpPr txBox="1">
            <a:spLocks noChangeArrowheads="1"/>
          </p:cNvSpPr>
          <p:nvPr/>
        </p:nvSpPr>
        <p:spPr bwMode="auto">
          <a:xfrm>
            <a:off x="8466138" y="692150"/>
            <a:ext cx="714375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34d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10584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3360738" cy="4848225"/>
          </a:xfrm>
        </p:spPr>
        <p:txBody>
          <a:bodyPr/>
          <a:lstStyle/>
          <a:p>
            <a:pPr algn="ctr" eaLnBrk="1" hangingPunct="1"/>
            <a:r>
              <a:rPr lang="en-US" b="1">
                <a:latin typeface="Arial" charset="0"/>
                <a:ea typeface="ＭＳ Ｐゴシック" charset="0"/>
              </a:rPr>
              <a:t>The Point of Verses 15-17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24931" name="Picture 1" descr="reconcili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7388"/>
            <a:ext cx="5478463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Text Box 3"/>
          <p:cNvSpPr txBox="1">
            <a:spLocks noChangeArrowheads="1"/>
          </p:cNvSpPr>
          <p:nvPr/>
        </p:nvSpPr>
        <p:spPr bwMode="auto">
          <a:xfrm>
            <a:off x="4427538" y="379413"/>
            <a:ext cx="450056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</a:rPr>
              <a:t>၁။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charset="0"/>
              </a:rPr>
              <a:t>အျပစ</a:t>
            </a: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</a:rPr>
              <a:t>္ျ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charset="0"/>
              </a:rPr>
              <a:t>ပဳမိေသာ</a:t>
            </a: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charset="0"/>
              </a:rPr>
              <a:t>ခရစ္ယာန္မ်ားအား</a:t>
            </a: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charset="0"/>
              </a:rPr>
              <a:t>ဘုုရားနည္းလမ္းအတိုုင္း</a:t>
            </a: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charset="0"/>
              </a:rPr>
              <a:t>တဲ႕မက္ေပးသည</a:t>
            </a: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</a:rPr>
              <a:t>္႕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charset="0"/>
              </a:rPr>
              <a:t>နည္းလမ္းမွာ</a:t>
            </a: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charset="0"/>
              </a:rPr>
              <a:t>အေႀကာင္းကိစၥရပ္ကိုု</a:t>
            </a: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</a:rPr>
              <a:t>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charset="0"/>
              </a:rPr>
              <a:t>တစ္ဦးတည္း</a:t>
            </a:r>
            <a:r>
              <a:rPr lang="en-US" sz="3200" b="1" dirty="0" smtClean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charset="0"/>
              </a:rPr>
              <a:t>လ</a:t>
            </a: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</a:rPr>
              <a:t> ွ်က္၀ွက္ေပးျခင္းျဖစ္သည္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</a:rPr>
              <a:t>(၁၅-၁၇)</a:t>
            </a:r>
            <a:endParaRPr lang="en-US" sz="3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4933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34d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70862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1" descr="conflicresolu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67813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3400"/>
            <a:ext cx="9144000" cy="2541588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ဒုုတိယေမးခြန္းမွာ</a:t>
            </a:r>
            <a:r>
              <a:rPr lang="en-US" sz="3200" b="1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အခန္းငယ</a:t>
            </a:r>
            <a:r>
              <a:rPr lang="en-US" sz="3200" b="1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္ ၁၈-၂၀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တြင္ေဖာ</a:t>
            </a:r>
            <a:r>
              <a:rPr lang="en-US" sz="3200" b="1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္ျ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ပထားသည</a:t>
            </a:r>
            <a:r>
              <a:rPr lang="en-US" sz="3200" b="1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္။ </a:t>
            </a:r>
            <a:br>
              <a:rPr lang="en-US" sz="3200" b="1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</a:br>
            <a:r>
              <a:rPr lang="en-US" sz="3200" b="1" dirty="0" err="1" smtClean="0">
                <a:solidFill>
                  <a:srgbClr val="FFFF00"/>
                </a:solidFill>
                <a:latin typeface="Times New Roman" charset="0"/>
                <a:ea typeface="ＭＳ Ｐゴシック" charset="0"/>
              </a:rPr>
              <a:t>အဘယ္ေႀကာင</a:t>
            </a:r>
            <a:r>
              <a:rPr lang="en-US" sz="3200" b="1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</a:rPr>
              <a:t>့္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အျပစ္လုုပ္မိေသာ</a:t>
            </a:r>
            <a:r>
              <a:rPr lang="en-US" sz="3200" b="1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ခရစ္ယာန္ကိုု</a:t>
            </a:r>
            <a:r>
              <a:rPr lang="en-US" sz="3200" b="1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 ျ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ပန္လည</a:t>
            </a:r>
            <a:r>
              <a:rPr lang="en-US" sz="3200" b="1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္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တဲ႕မက္ေပးရသနည္း</a:t>
            </a:r>
            <a:endParaRPr lang="en-US" sz="3200" b="1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979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714375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34d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14221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5" name="Picture 1" descr="unitycooperation1-300x2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4438" y="1196975"/>
            <a:ext cx="4770437" cy="1895475"/>
          </a:xfrm>
        </p:spPr>
        <p:txBody>
          <a:bodyPr/>
          <a:lstStyle/>
          <a:p>
            <a:pPr algn="ctr" eaLnBrk="1" hangingPunct="1"/>
            <a:r>
              <a:rPr lang="en-US" sz="3600" b="1" dirty="0" err="1" smtClean="0">
                <a:latin typeface="Arial" charset="0"/>
                <a:ea typeface="ＭＳ Ｐゴシック" charset="0"/>
              </a:rPr>
              <a:t>အငယ</a:t>
            </a:r>
            <a:r>
              <a:rPr lang="en-US" sz="3600" b="1" dirty="0" smtClean="0">
                <a:latin typeface="Arial" charset="0"/>
                <a:ea typeface="ＭＳ Ｐゴシック" charset="0"/>
              </a:rPr>
              <a:t>္ ၁၈-၂၀ </a:t>
            </a:r>
            <a:r>
              <a:rPr lang="en-US" sz="3600" b="1" dirty="0" err="1" smtClean="0">
                <a:latin typeface="Arial" charset="0"/>
                <a:ea typeface="ＭＳ Ｐゴシック" charset="0"/>
              </a:rPr>
              <a:t>တြင္ေဖာ</a:t>
            </a:r>
            <a:r>
              <a:rPr lang="en-US" sz="3600" b="1" dirty="0" smtClean="0">
                <a:latin typeface="Arial" charset="0"/>
                <a:ea typeface="ＭＳ Ｐゴシック" charset="0"/>
              </a:rPr>
              <a:t>္ျ</a:t>
            </a:r>
            <a:r>
              <a:rPr lang="en-US" sz="3600" b="1" dirty="0" err="1" smtClean="0">
                <a:latin typeface="Arial" charset="0"/>
                <a:ea typeface="ＭＳ Ｐゴシック" charset="0"/>
              </a:rPr>
              <a:t>ပေသာအခ်က</a:t>
            </a:r>
            <a:r>
              <a:rPr lang="en-US" sz="3600" b="1" dirty="0" smtClean="0">
                <a:latin typeface="Arial" charset="0"/>
                <a:ea typeface="ＭＳ Ｐゴシック" charset="0"/>
              </a:rPr>
              <a:t>္</a:t>
            </a:r>
            <a:endParaRPr lang="en-US" sz="36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1979613" y="3578225"/>
            <a:ext cx="58324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imes New Roman" charset="0"/>
              </a:rPr>
              <a:t>၂။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charset="0"/>
              </a:rPr>
              <a:t>ဘုုရားသခင</a:t>
            </a:r>
            <a:r>
              <a:rPr lang="en-US" sz="2800" b="1" dirty="0" smtClean="0">
                <a:solidFill>
                  <a:srgbClr val="000000"/>
                </a:solidFill>
                <a:latin typeface="Times New Roman" charset="0"/>
              </a:rPr>
              <a:t>္၏ </a:t>
            </a:r>
            <a:r>
              <a:rPr lang="en-US" sz="2800" b="1" dirty="0" err="1" smtClean="0">
                <a:solidFill>
                  <a:srgbClr val="000090"/>
                </a:solidFill>
                <a:latin typeface="Times New Roman" charset="0"/>
              </a:rPr>
              <a:t>အခြင</a:t>
            </a:r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့္</a:t>
            </a:r>
            <a:r>
              <a:rPr lang="en-US" sz="2800" b="1" dirty="0" err="1" smtClean="0">
                <a:solidFill>
                  <a:srgbClr val="000090"/>
                </a:solidFill>
                <a:latin typeface="Times New Roman" charset="0"/>
              </a:rPr>
              <a:t>အာဏာ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charset="0"/>
              </a:rPr>
              <a:t>ေတာ္ကိုု</a:t>
            </a:r>
            <a:r>
              <a:rPr lang="en-US" sz="2800" b="1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charset="0"/>
              </a:rPr>
              <a:t>ခ်ဲ႕ထြန္ေသာ</a:t>
            </a:r>
            <a:r>
              <a:rPr lang="en-US" sz="2800" b="1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charset="0"/>
              </a:rPr>
              <a:t>အားျဖင</a:t>
            </a:r>
            <a:r>
              <a:rPr lang="en-US" sz="2800" b="1" dirty="0" smtClean="0">
                <a:solidFill>
                  <a:srgbClr val="000000"/>
                </a:solidFill>
                <a:latin typeface="Times New Roman" charset="0"/>
              </a:rPr>
              <a:t>့္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charset="0"/>
              </a:rPr>
              <a:t>အသင္းေတာ</a:t>
            </a:r>
            <a:r>
              <a:rPr lang="en-US" sz="2800" b="1" dirty="0" smtClean="0">
                <a:solidFill>
                  <a:srgbClr val="000000"/>
                </a:solidFill>
                <a:latin typeface="Times New Roman" charset="0"/>
              </a:rPr>
              <a:t>္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charset="0"/>
              </a:rPr>
              <a:t>ကျပဳမူျခင္း</a:t>
            </a:r>
            <a:r>
              <a:rPr lang="en-US" sz="2800" b="1" dirty="0" smtClean="0">
                <a:solidFill>
                  <a:srgbClr val="000000"/>
                </a:solidFill>
                <a:latin typeface="Times New Roman" charset="0"/>
              </a:rPr>
              <a:t> ျ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charset="0"/>
              </a:rPr>
              <a:t>ဖစ</a:t>
            </a:r>
            <a:r>
              <a:rPr lang="en-US" sz="2800" b="1" dirty="0" smtClean="0">
                <a:solidFill>
                  <a:srgbClr val="000000"/>
                </a:solidFill>
                <a:latin typeface="Times New Roman" charset="0"/>
              </a:rPr>
              <a:t>္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charset="0"/>
              </a:rPr>
              <a:t>သည</a:t>
            </a:r>
            <a:r>
              <a:rPr lang="en-US" sz="2800" b="1" dirty="0" smtClean="0">
                <a:solidFill>
                  <a:srgbClr val="000000"/>
                </a:solidFill>
                <a:latin typeface="Times New Roman" charset="0"/>
              </a:rPr>
              <a:t>္။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3108" y="0"/>
            <a:ext cx="9144000" cy="131784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3200" b="1" dirty="0" err="1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Times New Roman" charset="0"/>
                <a:ea typeface="ＭＳ Ｐゴシック" charset="0"/>
              </a:rPr>
              <a:t>အျပစ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Times New Roman" charset="0"/>
                <a:ea typeface="ＭＳ Ｐゴシック" charset="0"/>
              </a:rPr>
              <a:t>္ျ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Times New Roman" charset="0"/>
                <a:ea typeface="ＭＳ Ｐゴシック" charset="0"/>
              </a:rPr>
              <a:t>ပဳမိေသာ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Times New Roman" charset="0"/>
                <a:ea typeface="ＭＳ Ｐゴシック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Times New Roman" charset="0"/>
                <a:ea typeface="ＭＳ Ｐゴシック" charset="0"/>
              </a:rPr>
              <a:t>ခရစ္ယာန္မ်ားကိုု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Times New Roman" charset="0"/>
                <a:ea typeface="ＭＳ Ｐゴシック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39700">
                    <a:srgbClr val="000000"/>
                  </a:glow>
                </a:effectLst>
                <a:latin typeface="Times New Roman" charset="0"/>
                <a:ea typeface="ＭＳ Ｐゴシック" charset="0"/>
              </a:rPr>
              <a:t>အဘယ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39700">
                    <a:srgbClr val="000000"/>
                  </a:glow>
                </a:effectLst>
                <a:latin typeface="Times New Roman" charset="0"/>
                <a:ea typeface="ＭＳ Ｐゴシック" charset="0"/>
              </a:rPr>
              <a:t>္႕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39700">
                    <a:srgbClr val="000000"/>
                  </a:glow>
                </a:effectLst>
                <a:latin typeface="Times New Roman" charset="0"/>
                <a:ea typeface="ＭＳ Ｐゴシック" charset="0"/>
              </a:rPr>
              <a:t>ေႀကာင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39700">
                    <a:srgbClr val="000000"/>
                  </a:glow>
                </a:effectLst>
                <a:latin typeface="Times New Roman" charset="0"/>
                <a:ea typeface="ＭＳ Ｐゴシック" charset="0"/>
              </a:rPr>
              <a:t>့္ 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Times New Roman" charset="0"/>
                <a:ea typeface="ＭＳ Ｐゴシック" charset="0"/>
              </a:rPr>
              <a:t>ျ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Times New Roman" charset="0"/>
                <a:ea typeface="ＭＳ Ｐゴシック" charset="0"/>
              </a:rPr>
              <a:t>ပန္လည္တဲ႕မတ္ေပးရသနည္း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Times New Roman" charset="0"/>
                <a:ea typeface="ＭＳ Ｐゴシック" charset="0"/>
              </a:rPr>
              <a:t>။</a:t>
            </a:r>
            <a:endParaRPr lang="en-US" sz="3200" b="1" dirty="0">
              <a:solidFill>
                <a:srgbClr val="FFFFFF"/>
              </a:solidFill>
              <a:effectLst>
                <a:glow rad="139700">
                  <a:srgbClr val="000000"/>
                </a:glow>
              </a:effectLst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1030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1325" y="76200"/>
            <a:ext cx="7772400" cy="762000"/>
          </a:xfrm>
          <a:solidFill>
            <a:srgbClr val="FEF9DD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/>
                <a:ea typeface="ＭＳ Ｐゴシック" charset="0"/>
                <a:cs typeface="Arial"/>
              </a:rPr>
              <a:t>“</a:t>
            </a:r>
            <a:r>
              <a:rPr lang="en-US" sz="3600" dirty="0" err="1" smtClean="0">
                <a:latin typeface="Arial"/>
                <a:ea typeface="ＭＳ Ｐゴシック" charset="0"/>
                <a:cs typeface="Arial"/>
              </a:rPr>
              <a:t>အဓိကအေႀကာင္းအရာ”အေရးႀကီးပုုံ</a:t>
            </a:r>
            <a:endParaRPr lang="en-US" sz="36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012825"/>
            <a:ext cx="8991600" cy="5729288"/>
          </a:xfrm>
          <a:solidFill>
            <a:schemeClr val="accent1">
              <a:lumMod val="20000"/>
              <a:lumOff val="80000"/>
            </a:schemeClr>
          </a:solidFill>
          <a:effectLst/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sz="2400" b="1" dirty="0" smtClean="0">
                <a:latin typeface="Arial"/>
                <a:cs typeface="Arial"/>
              </a:rPr>
              <a:t>“</a:t>
            </a:r>
            <a:r>
              <a:rPr lang="en-US" sz="2400" b="1" dirty="0" err="1" smtClean="0">
                <a:latin typeface="Arial"/>
                <a:cs typeface="Arial"/>
              </a:rPr>
              <a:t>ထုုိ႕ေႀကာင</a:t>
            </a:r>
            <a:r>
              <a:rPr lang="en-US" sz="2400" b="1" dirty="0" smtClean="0">
                <a:latin typeface="Arial"/>
                <a:cs typeface="Arial"/>
              </a:rPr>
              <a:t>့္ </a:t>
            </a:r>
            <a:r>
              <a:rPr lang="en-US" sz="2400" b="1" dirty="0" err="1" smtClean="0">
                <a:latin typeface="Arial"/>
                <a:cs typeface="Arial"/>
              </a:rPr>
              <a:t>ဖြင</a:t>
            </a:r>
            <a:r>
              <a:rPr lang="en-US" sz="2400" b="1" dirty="0" smtClean="0">
                <a:latin typeface="Arial"/>
                <a:cs typeface="Arial"/>
              </a:rPr>
              <a:t>့္</a:t>
            </a:r>
            <a:r>
              <a:rPr lang="en-US" sz="2400" b="1" dirty="0" err="1" smtClean="0">
                <a:latin typeface="Arial"/>
                <a:cs typeface="Arial"/>
              </a:rPr>
              <a:t>ဆုုိေသာေဟာႀကားျခင္းကိုု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အနက္ဖြင</a:t>
            </a:r>
            <a:r>
              <a:rPr lang="en-US" sz="2400" b="1" dirty="0" smtClean="0">
                <a:latin typeface="Arial"/>
                <a:cs typeface="Arial"/>
              </a:rPr>
              <a:t>့္</a:t>
            </a:r>
            <a:r>
              <a:rPr lang="en-US" sz="2400" b="1" dirty="0" err="1" smtClean="0">
                <a:latin typeface="Arial"/>
                <a:cs typeface="Arial"/>
              </a:rPr>
              <a:t>ဆုုိရာတြင</a:t>
            </a:r>
            <a:r>
              <a:rPr lang="en-US" sz="2400" b="1" dirty="0" smtClean="0">
                <a:latin typeface="Arial"/>
                <a:cs typeface="Arial"/>
              </a:rPr>
              <a:t>္ </a:t>
            </a:r>
            <a:r>
              <a:rPr lang="en-US" sz="2400" b="1" dirty="0" err="1" smtClean="0">
                <a:latin typeface="Arial"/>
                <a:cs typeface="Arial"/>
              </a:rPr>
              <a:t>အဓိကအတည</a:t>
            </a:r>
            <a:r>
              <a:rPr lang="en-US" sz="2400" b="1" dirty="0" smtClean="0">
                <a:latin typeface="Arial"/>
                <a:cs typeface="Arial"/>
              </a:rPr>
              <a:t>္ျ</a:t>
            </a:r>
            <a:r>
              <a:rPr lang="en-US" sz="2400" b="1" dirty="0" err="1" smtClean="0">
                <a:latin typeface="Arial"/>
                <a:cs typeface="Arial"/>
              </a:rPr>
              <a:t>ပ</a:t>
            </a:r>
            <a:r>
              <a:rPr lang="en-US" sz="2400" b="1" dirty="0" smtClean="0">
                <a:latin typeface="Arial"/>
                <a:cs typeface="Arial"/>
              </a:rPr>
              <a:t>ဳျ</a:t>
            </a:r>
            <a:r>
              <a:rPr lang="en-US" sz="2400" b="1" dirty="0" err="1" smtClean="0">
                <a:latin typeface="Arial"/>
                <a:cs typeface="Arial"/>
              </a:rPr>
              <a:t>ခင္းမွာ</a:t>
            </a:r>
            <a:r>
              <a:rPr lang="en-US" sz="2400" b="1" dirty="0" smtClean="0">
                <a:latin typeface="Arial"/>
                <a:cs typeface="Arial"/>
              </a:rPr>
              <a:t>  </a:t>
            </a:r>
            <a:r>
              <a:rPr lang="en-US" sz="2400" b="1" dirty="0" err="1" smtClean="0">
                <a:latin typeface="Arial"/>
                <a:cs typeface="Arial"/>
              </a:rPr>
              <a:t>ဖြင</a:t>
            </a:r>
            <a:r>
              <a:rPr lang="en-US" sz="2400" b="1" dirty="0" smtClean="0">
                <a:latin typeface="Arial"/>
                <a:cs typeface="Arial"/>
              </a:rPr>
              <a:t>့္</a:t>
            </a:r>
            <a:r>
              <a:rPr lang="en-US" sz="2400" b="1" dirty="0" err="1" smtClean="0">
                <a:latin typeface="Arial"/>
                <a:cs typeface="Arial"/>
              </a:rPr>
              <a:t>ဆုုိေသာ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ေဟာေျပာျခင္း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သည</a:t>
            </a:r>
            <a:r>
              <a:rPr lang="en-US" sz="2400" b="1" dirty="0" smtClean="0">
                <a:latin typeface="Arial"/>
                <a:cs typeface="Arial"/>
              </a:rPr>
              <a:t>္  </a:t>
            </a:r>
            <a:r>
              <a:rPr lang="en-US" sz="2400" b="1" dirty="0" err="1" smtClean="0">
                <a:latin typeface="Arial"/>
                <a:cs typeface="Arial"/>
              </a:rPr>
              <a:t>က်မ္းစကား၏ယူဆခ်က္ကိုု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ဆက</a:t>
            </a:r>
            <a:r>
              <a:rPr lang="en-US" sz="2400" b="1" dirty="0" smtClean="0">
                <a:latin typeface="Arial"/>
                <a:cs typeface="Arial"/>
              </a:rPr>
              <a:t>္ႏြ</a:t>
            </a:r>
            <a:r>
              <a:rPr lang="en-US" sz="2400" b="1" dirty="0" err="1" smtClean="0">
                <a:latin typeface="Arial"/>
                <a:cs typeface="Arial"/>
              </a:rPr>
              <a:t>ယ္ေပးျခင္းျဖစ္ေႀကာင္း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ထိန္းသိမ္းေပးသည</a:t>
            </a:r>
            <a:r>
              <a:rPr lang="en-US" sz="2400" b="1" dirty="0" smtClean="0">
                <a:latin typeface="Arial"/>
                <a:cs typeface="Arial"/>
              </a:rPr>
              <a:t>္။၎</a:t>
            </a:r>
            <a:r>
              <a:rPr lang="en-US" sz="2400" b="1" dirty="0" err="1" smtClean="0">
                <a:latin typeface="Arial"/>
                <a:cs typeface="Arial"/>
              </a:rPr>
              <a:t>က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ထင္ဟတ္ခ်က္ကိုု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အတည</a:t>
            </a:r>
            <a:r>
              <a:rPr lang="en-US" sz="2400" b="1" dirty="0" smtClean="0">
                <a:latin typeface="Arial"/>
                <a:cs typeface="Arial"/>
              </a:rPr>
              <a:t>္ျ</a:t>
            </a:r>
            <a:r>
              <a:rPr lang="en-US" sz="2400" b="1" dirty="0" err="1" smtClean="0">
                <a:latin typeface="Arial"/>
                <a:cs typeface="Arial"/>
              </a:rPr>
              <a:t>ပဳေပးသည</a:t>
            </a:r>
            <a:r>
              <a:rPr lang="en-US" sz="2400" b="1" dirty="0" smtClean="0">
                <a:latin typeface="Arial"/>
                <a:cs typeface="Arial"/>
              </a:rPr>
              <a:t>္။ </a:t>
            </a:r>
            <a:r>
              <a:rPr lang="en-US" sz="2400" b="1" u="sng" dirty="0" smtClean="0">
                <a:latin typeface="Arial"/>
                <a:cs typeface="Arial"/>
              </a:rPr>
              <a:t>“</a:t>
            </a:r>
            <a:r>
              <a:rPr lang="en-US" sz="2400" b="1" u="sng" dirty="0" err="1" smtClean="0">
                <a:latin typeface="Arial"/>
                <a:cs typeface="Arial"/>
              </a:rPr>
              <a:t>တရားေဒသနာသည</a:t>
            </a:r>
            <a:r>
              <a:rPr lang="en-US" sz="2400" b="1" u="sng" dirty="0" smtClean="0">
                <a:latin typeface="Arial"/>
                <a:cs typeface="Arial"/>
              </a:rPr>
              <a:t>္ </a:t>
            </a:r>
            <a:r>
              <a:rPr lang="en-US" sz="2400" b="1" u="sng" dirty="0" err="1" smtClean="0">
                <a:latin typeface="Arial"/>
                <a:cs typeface="Arial"/>
              </a:rPr>
              <a:t>ေျပာင္းေစ႕မ်ားမျဖစ္သင</a:t>
            </a:r>
            <a:r>
              <a:rPr lang="en-US" sz="2400" b="1" u="sng" dirty="0" smtClean="0">
                <a:latin typeface="Arial"/>
                <a:cs typeface="Arial"/>
              </a:rPr>
              <a:t>့္၊ </a:t>
            </a:r>
            <a:r>
              <a:rPr lang="en-US" sz="2400" b="1" u="sng" dirty="0" err="1" smtClean="0">
                <a:latin typeface="Arial"/>
                <a:cs typeface="Arial"/>
              </a:rPr>
              <a:t>က်ည္ဆန</a:t>
            </a:r>
            <a:r>
              <a:rPr lang="en-US" sz="2400" b="1" u="sng" dirty="0" smtClean="0">
                <a:latin typeface="Arial"/>
                <a:cs typeface="Arial"/>
              </a:rPr>
              <a:t>္ျ</a:t>
            </a:r>
            <a:r>
              <a:rPr lang="en-US" sz="2400" b="1" u="sng" dirty="0" err="1" smtClean="0">
                <a:latin typeface="Arial"/>
                <a:cs typeface="Arial"/>
              </a:rPr>
              <a:t>ဖစ္ရေပမည</a:t>
            </a:r>
            <a:r>
              <a:rPr lang="en-US" sz="2400" b="1" u="sng" dirty="0" smtClean="0">
                <a:latin typeface="Arial"/>
                <a:cs typeface="Arial"/>
              </a:rPr>
              <a:t>္”</a:t>
            </a:r>
            <a:r>
              <a:rPr lang="en-US" sz="2400" b="1" dirty="0" smtClean="0">
                <a:latin typeface="Arial"/>
                <a:cs typeface="Arial"/>
              </a:rPr>
              <a:t>။ </a:t>
            </a:r>
            <a:r>
              <a:rPr lang="en-US" sz="2400" b="1" dirty="0" err="1" smtClean="0">
                <a:latin typeface="Arial"/>
                <a:cs typeface="Arial"/>
              </a:rPr>
              <a:t>အထူးသျဖင</a:t>
            </a:r>
            <a:r>
              <a:rPr lang="en-US" sz="2400" b="1" dirty="0" smtClean="0">
                <a:latin typeface="Arial"/>
                <a:cs typeface="Arial"/>
              </a:rPr>
              <a:t>့္ </a:t>
            </a:r>
            <a:r>
              <a:rPr lang="en-US" sz="2400" b="1" dirty="0" err="1" smtClean="0">
                <a:latin typeface="Arial"/>
                <a:cs typeface="Arial"/>
              </a:rPr>
              <a:t>တရားေဒသနာတုုိင္းသည</a:t>
            </a:r>
            <a:r>
              <a:rPr lang="en-US" sz="2400" b="1" dirty="0" smtClean="0">
                <a:latin typeface="Arial"/>
                <a:cs typeface="Arial"/>
              </a:rPr>
              <a:t>္ </a:t>
            </a:r>
            <a:r>
              <a:rPr lang="en-US" sz="2400" b="1" dirty="0" err="1" smtClean="0">
                <a:latin typeface="Arial"/>
                <a:cs typeface="Arial"/>
              </a:rPr>
              <a:t>က်မ္းပိုုဒ္တစ္ပုုိဒ</a:t>
            </a:r>
            <a:r>
              <a:rPr lang="en-US" sz="2400" b="1" dirty="0" smtClean="0">
                <a:latin typeface="Arial"/>
                <a:cs typeface="Arial"/>
              </a:rPr>
              <a:t>္ျ</a:t>
            </a:r>
            <a:r>
              <a:rPr lang="en-US" sz="2400" b="1" dirty="0" err="1" smtClean="0">
                <a:latin typeface="Arial"/>
                <a:cs typeface="Arial"/>
              </a:rPr>
              <a:t>ဖစ္ေစ</a:t>
            </a:r>
            <a:r>
              <a:rPr lang="en-US" sz="2400" b="1" dirty="0" smtClean="0">
                <a:latin typeface="Arial"/>
                <a:cs typeface="Arial"/>
              </a:rPr>
              <a:t>၊ </a:t>
            </a:r>
            <a:r>
              <a:rPr lang="en-US" sz="2400" b="1" dirty="0" err="1" smtClean="0">
                <a:latin typeface="Arial"/>
                <a:cs typeface="Arial"/>
              </a:rPr>
              <a:t>က်မ္းပုုိဒ္မ်ားစြာမ</a:t>
            </a:r>
            <a:r>
              <a:rPr lang="en-US" sz="2400" b="1" dirty="0" smtClean="0">
                <a:latin typeface="Arial"/>
                <a:cs typeface="Arial"/>
              </a:rPr>
              <a:t>ွျ</a:t>
            </a:r>
            <a:r>
              <a:rPr lang="en-US" sz="2400" b="1" dirty="0" err="1" smtClean="0">
                <a:latin typeface="Arial"/>
                <a:cs typeface="Arial"/>
              </a:rPr>
              <a:t>ဖစ္ေစ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ဆြဲယူကာ</a:t>
            </a:r>
            <a:r>
              <a:rPr lang="en-US" sz="2400" b="1" dirty="0" smtClean="0">
                <a:latin typeface="Arial"/>
                <a:cs typeface="Arial"/>
              </a:rPr>
              <a:t>၊ </a:t>
            </a:r>
            <a:r>
              <a:rPr lang="en-US" sz="2400" b="1" dirty="0" err="1" smtClean="0">
                <a:latin typeface="Arial"/>
                <a:cs typeface="Arial"/>
              </a:rPr>
              <a:t>အျခားထင</a:t>
            </a:r>
            <a:r>
              <a:rPr lang="en-US" sz="2400" b="1" dirty="0" smtClean="0">
                <a:latin typeface="Arial"/>
                <a:cs typeface="Arial"/>
              </a:rPr>
              <a:t>္ျ</a:t>
            </a:r>
            <a:r>
              <a:rPr lang="en-US" sz="2400" b="1" dirty="0" err="1" smtClean="0">
                <a:latin typeface="Arial"/>
                <a:cs typeface="Arial"/>
              </a:rPr>
              <a:t>မင္ခ်က္မ်ား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ကအဓိကအေႀကာင္းအရာကိုု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ပ႔ံပိုုးေပးျခင္းျဖင</a:t>
            </a:r>
            <a:r>
              <a:rPr lang="en-US" sz="2400" b="1" dirty="0" smtClean="0">
                <a:latin typeface="Arial"/>
                <a:cs typeface="Arial"/>
              </a:rPr>
              <a:t>့္ </a:t>
            </a:r>
            <a:r>
              <a:rPr lang="en-US" sz="2400" b="1" dirty="0" err="1" smtClean="0">
                <a:latin typeface="Arial"/>
                <a:cs typeface="Arial"/>
              </a:rPr>
              <a:t>ဆုုိလိုုရင္းကိုု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ရွင္းျပျခင္း</a:t>
            </a:r>
            <a:r>
              <a:rPr lang="en-US" sz="2400" b="1" dirty="0" smtClean="0">
                <a:latin typeface="Arial"/>
                <a:cs typeface="Arial"/>
              </a:rPr>
              <a:t>၊ </a:t>
            </a:r>
            <a:r>
              <a:rPr lang="en-US" sz="2400" b="1" dirty="0" err="1" smtClean="0">
                <a:latin typeface="Arial"/>
                <a:cs typeface="Arial"/>
              </a:rPr>
              <a:t>ဖြင</a:t>
            </a:r>
            <a:r>
              <a:rPr lang="en-US" sz="2400" b="1" dirty="0" smtClean="0">
                <a:latin typeface="Arial"/>
                <a:cs typeface="Arial"/>
              </a:rPr>
              <a:t>့္ျ</a:t>
            </a:r>
            <a:r>
              <a:rPr lang="en-US" sz="2400" b="1" dirty="0" err="1" smtClean="0">
                <a:latin typeface="Arial"/>
                <a:cs typeface="Arial"/>
              </a:rPr>
              <a:t>ပျခင္း</a:t>
            </a:r>
            <a:r>
              <a:rPr lang="en-US" sz="2400" b="1" dirty="0" smtClean="0">
                <a:latin typeface="Arial"/>
                <a:cs typeface="Arial"/>
              </a:rPr>
              <a:t> ႏွ</a:t>
            </a:r>
            <a:r>
              <a:rPr lang="en-US" sz="2400" b="1" dirty="0" err="1" smtClean="0">
                <a:latin typeface="Arial"/>
                <a:cs typeface="Arial"/>
              </a:rPr>
              <a:t>င</a:t>
            </a:r>
            <a:r>
              <a:rPr lang="en-US" sz="2400" b="1" dirty="0" smtClean="0">
                <a:latin typeface="Arial"/>
                <a:cs typeface="Arial"/>
              </a:rPr>
              <a:t>့္ </a:t>
            </a:r>
            <a:r>
              <a:rPr lang="en-US" sz="2400" b="1" dirty="0" err="1" smtClean="0">
                <a:latin typeface="Arial"/>
                <a:cs typeface="Arial"/>
              </a:rPr>
              <a:t>လက္ေတ</a:t>
            </a:r>
            <a:r>
              <a:rPr lang="en-US" sz="2400" b="1" dirty="0" smtClean="0">
                <a:latin typeface="Arial"/>
                <a:cs typeface="Arial"/>
              </a:rPr>
              <a:t>ြ႕</a:t>
            </a:r>
            <a:r>
              <a:rPr lang="en-US" sz="2400" b="1" dirty="0" err="1" smtClean="0">
                <a:latin typeface="Arial"/>
                <a:cs typeface="Arial"/>
              </a:rPr>
              <a:t>လုုိက္နာျခင္းျဖစ္သည</a:t>
            </a:r>
            <a:r>
              <a:rPr lang="en-US" sz="2400" b="1" dirty="0" smtClean="0">
                <a:latin typeface="Arial"/>
                <a:cs typeface="Arial"/>
              </a:rPr>
              <a:t>္။  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2800" b="1" dirty="0" smtClean="0">
                <a:latin typeface="Arial"/>
                <a:cs typeface="Arial"/>
              </a:rPr>
              <a:t>(</a:t>
            </a:r>
            <a:r>
              <a:rPr lang="en-US" sz="2800" b="1" dirty="0">
                <a:latin typeface="Arial"/>
                <a:cs typeface="Arial"/>
              </a:rPr>
              <a:t>Haddon Robinson, </a:t>
            </a:r>
            <a:r>
              <a:rPr lang="en-US" sz="2800" b="1" i="1" dirty="0">
                <a:latin typeface="Arial"/>
                <a:cs typeface="Arial"/>
              </a:rPr>
              <a:t>Biblical Preaching</a:t>
            </a:r>
            <a:r>
              <a:rPr lang="en-US" sz="2800" b="1" dirty="0">
                <a:latin typeface="Arial"/>
                <a:cs typeface="Arial"/>
              </a:rPr>
              <a:t>, 33)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8543925" y="762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lang="en-US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864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>
                <a:latin typeface="Zawgyi-One" charset="0"/>
                <a:ea typeface="ＭＳ Ｐゴシック" charset="0"/>
                <a:cs typeface="Zawgyi-One" charset="0"/>
              </a:rPr>
              <a:t>တရားေဟာျခင္း</a:t>
            </a:r>
            <a:r>
              <a:rPr lang="en-US" sz="2400" dirty="0" err="1" smtClean="0">
                <a:latin typeface="Zawgyi-One" charset="0"/>
                <a:ea typeface="ＭＳ Ｐゴシック" charset="0"/>
                <a:cs typeface="Zawgyi-One" charset="0"/>
              </a:rPr>
              <a:t>အ</a:t>
            </a:r>
            <a:r>
              <a:rPr lang="en-US" sz="2400" dirty="0" smtClean="0">
                <a:latin typeface="Zawgyi-One" charset="0"/>
                <a:ea typeface="ＭＳ Ｐゴシック" charset="0"/>
                <a:cs typeface="Zawgyi-One" charset="0"/>
              </a:rPr>
              <a:t> </a:t>
            </a:r>
            <a:r>
              <a:rPr lang="en-US" sz="2400" dirty="0" err="1" smtClean="0">
                <a:latin typeface="Zawgyi-One" charset="0"/>
                <a:ea typeface="ＭＳ Ｐゴシック" charset="0"/>
                <a:cs typeface="Zawgyi-One" charset="0"/>
              </a:rPr>
              <a:t>တ</a:t>
            </a:r>
            <a:r>
              <a:rPr lang="en-US" sz="2400" dirty="0" err="1">
                <a:latin typeface="Zawgyi-One" charset="0"/>
                <a:ea typeface="ＭＳ Ｐゴシック" charset="0"/>
                <a:cs typeface="Zawgyi-One" charset="0"/>
              </a:rPr>
              <a:t>တ္</a:t>
            </a:r>
            <a:r>
              <a:rPr lang="en-US" sz="2400" dirty="0" err="1" smtClean="0">
                <a:latin typeface="Zawgyi-One" charset="0"/>
                <a:ea typeface="ＭＳ Ｐゴシック" charset="0"/>
                <a:cs typeface="Zawgyi-One" charset="0"/>
              </a:rPr>
              <a:t>ပညာ</a:t>
            </a:r>
            <a:r>
              <a:rPr lang="en-US" sz="2400" dirty="0" smtClean="0">
                <a:latin typeface="Zawgyi-One" charset="0"/>
                <a:ea typeface="ＭＳ Ｐゴシック" charset="0"/>
                <a:cs typeface="Zawgyi-One" charset="0"/>
              </a:rPr>
              <a:t> </a:t>
            </a:r>
            <a:r>
              <a:rPr lang="en-US" sz="2400" b="1" dirty="0" smtClean="0">
                <a:ea typeface="ＭＳ Ｐゴシック" charset="0"/>
                <a:cs typeface="Arial"/>
              </a:rPr>
              <a:t>•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y-MM" sz="4000" dirty="0" smtClean="0">
                <a:solidFill>
                  <a:srgbClr val="FFFFFF"/>
                </a:solidFill>
              </a:rPr>
              <a:t>အခမဲ့အဘို့ဤတင်ပြချက်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556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09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en-US"/>
          </a:p>
        </p:txBody>
      </p:sp>
      <p:pic>
        <p:nvPicPr>
          <p:cNvPr id="98310" name="Picture 4" descr="curious-deer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-47625"/>
            <a:ext cx="8780462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1" name="Picture 5" descr="fanzoj_3br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1313"/>
            <a:ext cx="3352800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2" name="Picture 6" descr="gspr_muz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2" b="12962"/>
          <a:stretch>
            <a:fillRect/>
          </a:stretch>
        </p:blipFill>
        <p:spPr bwMode="auto">
          <a:xfrm>
            <a:off x="5562600" y="417195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4" name="Picture 8" descr="welcome-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5" name="Picture 9" descr="bull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" b="6149"/>
          <a:stretch>
            <a:fillRect/>
          </a:stretch>
        </p:blipFill>
        <p:spPr bwMode="auto">
          <a:xfrm>
            <a:off x="5562600" y="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3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3820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400" dirty="0" err="1" smtClean="0">
                <a:latin typeface="Arial" charset="0"/>
                <a:ea typeface="ＭＳ Ｐゴシック" charset="0"/>
                <a:cs typeface="Arial" charset="0"/>
              </a:rPr>
              <a:t>ရွင္းလင္းခ်က္တရားေဒသနာျပင္ဆင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္ျ</a:t>
            </a:r>
            <a:r>
              <a:rPr lang="en-US" sz="2400" dirty="0" err="1" smtClean="0">
                <a:latin typeface="Arial" charset="0"/>
                <a:ea typeface="ＭＳ Ｐゴシック" charset="0"/>
                <a:cs typeface="Arial" charset="0"/>
              </a:rPr>
              <a:t>ခင္း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ＭＳ Ｐゴシック" charset="0"/>
                <a:cs typeface="Arial" charset="0"/>
              </a:rPr>
              <a:t>အဆင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့္</a:t>
            </a:r>
            <a:r>
              <a:rPr lang="en-US" sz="2400" dirty="0" err="1" smtClean="0">
                <a:latin typeface="Arial" charset="0"/>
                <a:ea typeface="ＭＳ Ｐゴシック" charset="0"/>
                <a:cs typeface="Arial" charset="0"/>
              </a:rPr>
              <a:t>ဆင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့္</a:t>
            </a:r>
            <a:endParaRPr lang="en-US" sz="24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 useBgFill="1">
        <p:nvSpPr>
          <p:cNvPr id="458756" name="Rectangle 4"/>
          <p:cNvSpPr>
            <a:spLocks noChangeArrowheads="1"/>
          </p:cNvSpPr>
          <p:nvPr/>
        </p:nvSpPr>
        <p:spPr bwMode="auto">
          <a:xfrm>
            <a:off x="804863" y="1447800"/>
            <a:ext cx="7653337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Based on Ramesh Richard</a:t>
            </a:r>
            <a:r>
              <a:rPr lang="fr-FR" altLang="ja-JP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'</a:t>
            </a:r>
            <a:r>
              <a:rPr lang="en-US" altLang="ja-JP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s text, </a:t>
            </a:r>
            <a:r>
              <a:rPr lang="en-US" altLang="ja-JP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Preparing Expository Sermons</a:t>
            </a:r>
            <a:endParaRPr lang="en-US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57" name="Rectangle 5"/>
          <p:cNvSpPr>
            <a:spLocks noChangeArrowheads="1"/>
          </p:cNvSpPr>
          <p:nvPr/>
        </p:nvSpPr>
        <p:spPr bwMode="auto">
          <a:xfrm>
            <a:off x="1835696" y="5146675"/>
            <a:ext cx="194421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ေလ႕လာျခင္း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5616810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61" name="Rectangle 9"/>
          <p:cNvSpPr>
            <a:spLocks noChangeArrowheads="1"/>
          </p:cNvSpPr>
          <p:nvPr/>
        </p:nvSpPr>
        <p:spPr bwMode="auto">
          <a:xfrm>
            <a:off x="1892505" y="4323744"/>
            <a:ext cx="1688896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တည္ေဆာက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္ျ</a:t>
            </a:r>
            <a:r>
              <a:rPr lang="en-US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ခင္း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62" name="Rectangle 10"/>
          <p:cNvSpPr>
            <a:spLocks noChangeArrowheads="1"/>
          </p:cNvSpPr>
          <p:nvPr/>
        </p:nvSpPr>
        <p:spPr bwMode="auto">
          <a:xfrm>
            <a:off x="5508104" y="5181600"/>
            <a:ext cx="1872207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ေဟာေျပာျခင္း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63" name="Rectangle 11"/>
          <p:cNvSpPr>
            <a:spLocks noChangeArrowheads="1"/>
          </p:cNvSpPr>
          <p:nvPr/>
        </p:nvSpPr>
        <p:spPr bwMode="auto">
          <a:xfrm>
            <a:off x="5571757" y="4347708"/>
            <a:ext cx="1703184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တည္ေဆာက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္ျ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ခင္း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65" name="Rectangle 13"/>
          <p:cNvSpPr>
            <a:spLocks noChangeArrowheads="1"/>
          </p:cNvSpPr>
          <p:nvPr/>
        </p:nvSpPr>
        <p:spPr bwMode="auto">
          <a:xfrm>
            <a:off x="2438400" y="3643313"/>
            <a:ext cx="69570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CPT</a:t>
            </a: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68" name="Rectangle 16"/>
          <p:cNvSpPr>
            <a:spLocks noChangeArrowheads="1"/>
          </p:cNvSpPr>
          <p:nvPr/>
        </p:nvSpPr>
        <p:spPr bwMode="auto">
          <a:xfrm>
            <a:off x="6005513" y="3643313"/>
            <a:ext cx="71010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CPS</a:t>
            </a:r>
          </a:p>
        </p:txBody>
      </p:sp>
      <p:sp>
        <p:nvSpPr>
          <p:cNvPr id="458769" name="Rectangle 17"/>
          <p:cNvSpPr>
            <a:spLocks noChangeArrowheads="1"/>
          </p:cNvSpPr>
          <p:nvPr/>
        </p:nvSpPr>
        <p:spPr bwMode="auto">
          <a:xfrm>
            <a:off x="2457450" y="2805113"/>
            <a:ext cx="416659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ရည္ရြယ္ခ်က္ကိုု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ဆက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္ႏြ</a:t>
            </a:r>
            <a:r>
              <a:rPr lang="en-US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ယ္ေပးျခင္း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70" name="Rectangle 18"/>
          <p:cNvSpPr>
            <a:spLocks noChangeArrowheads="1"/>
          </p:cNvSpPr>
          <p:nvPr/>
        </p:nvSpPr>
        <p:spPr bwMode="auto">
          <a:xfrm>
            <a:off x="3904361" y="2336800"/>
            <a:ext cx="147498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ဦးေ</a:t>
            </a:r>
            <a:r>
              <a:rPr lang="en-US" b="1" i="1" dirty="0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ႏွ</a:t>
            </a:r>
            <a:r>
              <a:rPr lang="en-US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ာက</a:t>
            </a:r>
            <a:r>
              <a:rPr lang="en-US" b="1" i="1" dirty="0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</a:t>
            </a:r>
            <a:endParaRPr lang="en-US" sz="2000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dirty="0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ႏွ</a:t>
            </a:r>
            <a:r>
              <a:rPr lang="en-US" sz="16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လံုုးသား</a:t>
            </a:r>
            <a:endParaRPr lang="en-US" sz="1600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ပုုံႀကမ္း</a:t>
            </a:r>
            <a:endParaRPr lang="en-US" sz="1600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73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အေသြးသား</a:t>
            </a:r>
            <a:endParaRPr lang="en-US" sz="1600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74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76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77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78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79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0" name="Rectangle 28"/>
          <p:cNvSpPr>
            <a:spLocks noChangeArrowheads="1"/>
          </p:cNvSpPr>
          <p:nvPr/>
        </p:nvSpPr>
        <p:spPr bwMode="auto">
          <a:xfrm>
            <a:off x="2189163" y="1798558"/>
            <a:ext cx="1758028" cy="39754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 smtClean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က်မ္းပုုိဒ</a:t>
            </a:r>
            <a:r>
              <a:rPr lang="en-US" sz="2000" b="1" dirty="0" smtClean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</a:t>
            </a:r>
            <a:endParaRPr lang="en-US" sz="2000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1" name="Rectangle 29"/>
          <p:cNvSpPr>
            <a:spLocks noChangeArrowheads="1"/>
          </p:cNvSpPr>
          <p:nvPr/>
        </p:nvSpPr>
        <p:spPr bwMode="auto">
          <a:xfrm>
            <a:off x="5770563" y="1747075"/>
            <a:ext cx="1791372" cy="39754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 smtClean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တရားေဒသနာ</a:t>
            </a:r>
            <a:endParaRPr lang="en-US" sz="2000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2" name="Rectangle 30"/>
          <p:cNvSpPr>
            <a:spLocks noChangeArrowheads="1"/>
          </p:cNvSpPr>
          <p:nvPr/>
        </p:nvSpPr>
        <p:spPr bwMode="auto">
          <a:xfrm>
            <a:off x="183673" y="5486400"/>
            <a:ext cx="1645682" cy="2590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၁။ </a:t>
            </a:r>
            <a:r>
              <a:rPr lang="en-US" sz="1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က်မ္းပိုုဒ္ေရြးပ</a:t>
            </a: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ါ</a:t>
            </a:r>
            <a:endParaRPr lang="en-US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3" name="Rectangle 31"/>
          <p:cNvSpPr>
            <a:spLocks noChangeArrowheads="1"/>
          </p:cNvSpPr>
          <p:nvPr/>
        </p:nvSpPr>
        <p:spPr bwMode="auto">
          <a:xfrm>
            <a:off x="183673" y="5061473"/>
            <a:ext cx="1149768" cy="443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၂။ </a:t>
            </a:r>
            <a:r>
              <a:rPr lang="en-US" sz="1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က်မ္းပိုုဒ္က</a:t>
            </a:r>
            <a:endParaRPr lang="en-US" sz="11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ိုု</a:t>
            </a: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ေလ႕လာပ</a:t>
            </a: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ါ</a:t>
            </a:r>
            <a:endParaRPr lang="en-US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4" name="Rectangle 32"/>
          <p:cNvSpPr>
            <a:spLocks noChangeArrowheads="1"/>
          </p:cNvSpPr>
          <p:nvPr/>
        </p:nvSpPr>
        <p:spPr bwMode="auto">
          <a:xfrm>
            <a:off x="259873" y="4494896"/>
            <a:ext cx="1489080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၃.၁ </a:t>
            </a:r>
            <a:r>
              <a:rPr lang="en-US" sz="1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ေလ႕လာခ်က္ကိုု</a:t>
            </a:r>
            <a:endParaRPr lang="en-US" sz="11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 </a:t>
            </a:r>
            <a:r>
              <a:rPr lang="en-US" sz="1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အဆင</a:t>
            </a: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့္</a:t>
            </a:r>
            <a:r>
              <a:rPr lang="en-US" sz="1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ဆင</a:t>
            </a: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့္</a:t>
            </a:r>
            <a:r>
              <a:rPr lang="en-US" sz="1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စီပ</a:t>
            </a: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ါ</a:t>
            </a:r>
            <a:endParaRPr lang="en-US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5" name="Rectangle 33"/>
          <p:cNvSpPr>
            <a:spLocks noChangeArrowheads="1"/>
          </p:cNvSpPr>
          <p:nvPr/>
        </p:nvSpPr>
        <p:spPr bwMode="auto">
          <a:xfrm>
            <a:off x="336073" y="3757613"/>
            <a:ext cx="1864503" cy="2590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၃.၂ </a:t>
            </a:r>
            <a:r>
              <a:rPr lang="en-US" sz="1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ေလ႕လာခ်က္မွရရွိခ်က</a:t>
            </a: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</a:t>
            </a:r>
            <a:endParaRPr lang="en-US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6" name="Rectangle 34"/>
          <p:cNvSpPr>
            <a:spLocks noChangeArrowheads="1"/>
          </p:cNvSpPr>
          <p:nvPr/>
        </p:nvSpPr>
        <p:spPr bwMode="auto">
          <a:xfrm>
            <a:off x="372813" y="2690813"/>
            <a:ext cx="2414121" cy="2590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၄။ေမးခြန္းသံုုးခုုကိုု ျ</a:t>
            </a:r>
            <a:r>
              <a:rPr lang="en-US" sz="1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ပဳစုုျခင္း</a:t>
            </a:r>
            <a:endParaRPr lang="en-US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7" name="Rectangle 35"/>
          <p:cNvSpPr>
            <a:spLocks noChangeArrowheads="1"/>
          </p:cNvSpPr>
          <p:nvPr/>
        </p:nvSpPr>
        <p:spPr bwMode="auto">
          <a:xfrm>
            <a:off x="2789265" y="2088769"/>
            <a:ext cx="415254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နားေထာင္သူမ်ား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တုုံ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႕ျ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ပန္လိုုေသာ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အခ်က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ငါးခ်က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 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8" name="Rectangle 36"/>
          <p:cNvSpPr>
            <a:spLocks noChangeArrowheads="1"/>
          </p:cNvSpPr>
          <p:nvPr/>
        </p:nvSpPr>
        <p:spPr bwMode="auto">
          <a:xfrm>
            <a:off x="6843713" y="3757613"/>
            <a:ext cx="1554912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၆။  </a:t>
            </a:r>
            <a:r>
              <a:rPr lang="en-US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တရားေဟာအႀကံ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9" name="Rectangle 37"/>
          <p:cNvSpPr>
            <a:spLocks noChangeArrowheads="1"/>
          </p:cNvSpPr>
          <p:nvPr/>
        </p:nvSpPr>
        <p:spPr bwMode="auto">
          <a:xfrm>
            <a:off x="7362973" y="4191000"/>
            <a:ext cx="172878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ရ</a:t>
            </a: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။ </a:t>
            </a:r>
            <a:r>
              <a:rPr lang="en-US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တရားေဟာရန</a:t>
            </a: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 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အခ်က္အလက္မ်ား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၈။ </a:t>
            </a:r>
            <a:r>
              <a:rPr lang="en-US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ရွင္းလင္းခ်က</a:t>
            </a: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္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၉ </a:t>
            </a: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။ </a:t>
            </a:r>
            <a:r>
              <a:rPr lang="en-US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နိဒါန္း၊နိဂုုိန္း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90" name="Rectangle 38"/>
          <p:cNvSpPr>
            <a:spLocks noChangeArrowheads="1"/>
          </p:cNvSpPr>
          <p:nvPr/>
        </p:nvSpPr>
        <p:spPr bwMode="auto">
          <a:xfrm>
            <a:off x="7532853" y="5281613"/>
            <a:ext cx="154756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၁၀။ </a:t>
            </a:r>
            <a:r>
              <a:rPr lang="en-US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လူထုု</a:t>
            </a: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၊ 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ေဟာေျပာျခင္း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White text shows 10 steps adapted from Haddon Robinson, </a:t>
            </a:r>
            <a:r>
              <a:rPr lang="en-US" sz="1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Biblical Preaching</a:t>
            </a: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(notes, 105)</a:t>
            </a:r>
          </a:p>
        </p:txBody>
      </p:sp>
      <p:sp>
        <p:nvSpPr>
          <p:cNvPr id="100392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27-28, 251</a:t>
            </a: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58793" name="Oval 41"/>
          <p:cNvSpPr>
            <a:spLocks noChangeArrowheads="1"/>
          </p:cNvSpPr>
          <p:nvPr/>
        </p:nvSpPr>
        <p:spPr bwMode="auto">
          <a:xfrm>
            <a:off x="5181600" y="3352800"/>
            <a:ext cx="3429000" cy="11430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51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1430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ea typeface="+mj-ea"/>
              </a:rPr>
              <a:t>အဓိကအေႀကင္းအရာ</a:t>
            </a:r>
            <a:r>
              <a:rPr lang="en-US" sz="2800" dirty="0" smtClean="0">
                <a:ea typeface="+mj-ea"/>
              </a:rPr>
              <a:t>ႏွ</a:t>
            </a:r>
            <a:r>
              <a:rPr lang="en-US" sz="2800" dirty="0" err="1" smtClean="0">
                <a:ea typeface="+mj-ea"/>
              </a:rPr>
              <a:t>င</a:t>
            </a:r>
            <a:r>
              <a:rPr lang="en-US" sz="2800" dirty="0" smtClean="0">
                <a:ea typeface="+mj-ea"/>
              </a:rPr>
              <a:t>့္</a:t>
            </a:r>
            <a:r>
              <a:rPr lang="en-US" sz="2800" dirty="0" err="1" smtClean="0">
                <a:ea typeface="+mj-ea"/>
              </a:rPr>
              <a:t>ဆက္စပ္ေသာ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 smtClean="0">
                <a:ea typeface="+mj-ea"/>
              </a:rPr>
              <a:t>အျခား</a:t>
            </a:r>
            <a:r>
              <a:rPr lang="en-US" sz="2800" dirty="0" smtClean="0">
                <a:ea typeface="+mj-ea"/>
              </a:rPr>
              <a:t> </a:t>
            </a:r>
            <a:r>
              <a:rPr lang="en-US" sz="2800" dirty="0" err="1" smtClean="0">
                <a:ea typeface="+mj-ea"/>
              </a:rPr>
              <a:t>အမည္မ်ား</a:t>
            </a:r>
            <a:endParaRPr lang="en-US" sz="2800" dirty="0">
              <a:ea typeface="+mj-ea"/>
            </a:endParaRPr>
          </a:p>
        </p:txBody>
      </p:sp>
      <p:sp>
        <p:nvSpPr>
          <p:cNvPr id="181252" name="WordArt 4"/>
          <p:cNvSpPr>
            <a:spLocks noChangeArrowheads="1" noChangeShapeType="1" noTextEdit="1"/>
          </p:cNvSpPr>
          <p:nvPr/>
        </p:nvSpPr>
        <p:spPr bwMode="auto">
          <a:xfrm>
            <a:off x="990600" y="4038600"/>
            <a:ext cx="335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အဓိကအေႀကာင္းအရာ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81253" name="WordArt 5"/>
          <p:cNvSpPr>
            <a:spLocks noChangeArrowheads="1" noChangeShapeType="1" noTextEdit="1"/>
          </p:cNvSpPr>
          <p:nvPr/>
        </p:nvSpPr>
        <p:spPr bwMode="auto">
          <a:xfrm>
            <a:off x="93217" y="914400"/>
            <a:ext cx="5685283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5921" dir="2700000" algn="ctr" rotWithShape="0">
                    <a:srgbClr val="990000"/>
                  </a:outerShdw>
                </a:effectLst>
                <a:latin typeface="Impact"/>
                <a:ea typeface="Impact"/>
                <a:cs typeface="Impact"/>
              </a:rPr>
              <a:t>ဖြဲ႕</a:t>
            </a:r>
            <a:r>
              <a:rPr lang="en-US" sz="32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5921" dir="2700000" algn="ctr" rotWithShape="0">
                    <a:srgbClr val="990000"/>
                  </a:outerShdw>
                </a:effectLst>
                <a:latin typeface="Impact"/>
                <a:ea typeface="Impact"/>
                <a:cs typeface="Impact"/>
              </a:rPr>
              <a:t>စည္းတည္ေဆာက္ေဖာ</a:t>
            </a:r>
            <a:r>
              <a:rPr lang="en-US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5921" dir="2700000" algn="ctr" rotWithShape="0">
                    <a:srgbClr val="990000"/>
                  </a:outerShdw>
                </a:effectLst>
                <a:latin typeface="Impact"/>
                <a:ea typeface="Impact"/>
                <a:cs typeface="Impact"/>
              </a:rPr>
              <a:t>္ျ</a:t>
            </a:r>
            <a:r>
              <a:rPr lang="en-US" sz="32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5921" dir="2700000" algn="ctr" rotWithShape="0">
                    <a:srgbClr val="990000"/>
                  </a:outerShdw>
                </a:effectLst>
                <a:latin typeface="Impact"/>
                <a:ea typeface="Impact"/>
                <a:cs typeface="Impact"/>
              </a:rPr>
              <a:t>ပခ်က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5921" dir="2700000" algn="ctr" rotWithShape="0">
                    <a:srgbClr val="990000"/>
                  </a:outerShdw>
                </a:effectLst>
                <a:latin typeface="Impact"/>
                <a:ea typeface="Impact"/>
                <a:cs typeface="Impact"/>
              </a:rPr>
              <a:t>္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5921" dir="2700000" algn="ctr" rotWithShape="0">
                  <a:srgbClr val="990000"/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181256" name="WordArt 8"/>
          <p:cNvSpPr>
            <a:spLocks noChangeArrowheads="1" noChangeShapeType="1" noTextEdit="1"/>
          </p:cNvSpPr>
          <p:nvPr/>
        </p:nvSpPr>
        <p:spPr bwMode="auto">
          <a:xfrm>
            <a:off x="381000" y="3352800"/>
            <a:ext cx="8443913" cy="630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5921" dir="2700000" sy="50000" kx="2115830" algn="bl" rotWithShape="0">
                    <a:srgbClr val="C0C0C0"/>
                  </a:outerShdw>
                </a:effectLst>
                <a:latin typeface="Arial Black"/>
                <a:ea typeface="Arial Black"/>
                <a:cs typeface="Arial Black"/>
              </a:rPr>
              <a:t>တရားေဒသနာ၏ဗဟုုိအဆုုိျပဳခ်က</a:t>
            </a:r>
            <a:r>
              <a:rPr lang="en-US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5921" dir="2700000" sy="50000" kx="2115830" algn="bl" rotWithShape="0">
                    <a:srgbClr val="C0C0C0"/>
                  </a:outerShdw>
                </a:effectLst>
                <a:latin typeface="Arial Black"/>
                <a:ea typeface="Arial Black"/>
                <a:cs typeface="Arial Black"/>
              </a:rPr>
              <a:t>္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5921" dir="2700000" sy="50000" kx="2115830" algn="bl" rotWithShape="0">
                    <a:srgbClr val="C0C0C0"/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5921" dir="2700000" sy="50000" kx="2115830" algn="bl" rotWithShape="0">
                    <a:srgbClr val="C0C0C0"/>
                  </a:outerShdw>
                </a:effectLst>
                <a:latin typeface="Arial Black"/>
                <a:ea typeface="Arial Black"/>
                <a:cs typeface="Arial Black"/>
              </a:rPr>
              <a:t>(CPS)</a:t>
            </a:r>
          </a:p>
        </p:txBody>
      </p:sp>
      <p:sp>
        <p:nvSpPr>
          <p:cNvPr id="181257" name="WordArt 9"/>
          <p:cNvSpPr>
            <a:spLocks noChangeArrowheads="1" noChangeShapeType="1" noTextEdit="1"/>
          </p:cNvSpPr>
          <p:nvPr/>
        </p:nvSpPr>
        <p:spPr bwMode="auto">
          <a:xfrm>
            <a:off x="4191000" y="1905000"/>
            <a:ext cx="411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10160">
                  <a:solidFill>
                    <a:srgbClr val="336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2000" dir="5400000" algn="tl" rotWithShape="0">
                    <a:srgbClr val="000000">
                      <a:alpha val="2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က်မ္းစာဆုုိလုုိရင္း</a:t>
            </a:r>
            <a:endParaRPr lang="en-US" sz="3600" kern="10" dirty="0">
              <a:ln w="10160">
                <a:solidFill>
                  <a:srgbClr val="3366CC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38100" dist="32000" dir="5400000" algn="tl" rotWithShape="0">
                  <a:srgbClr val="000000">
                    <a:alpha val="2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181258" name="WordArt 10"/>
          <p:cNvSpPr>
            <a:spLocks noChangeArrowheads="1" noChangeShapeType="1" noTextEdit="1"/>
          </p:cNvSpPr>
          <p:nvPr/>
        </p:nvSpPr>
        <p:spPr bwMode="auto">
          <a:xfrm>
            <a:off x="6172200" y="457200"/>
            <a:ext cx="2692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5921" dir="2700000" sy="50000" kx="2115830" algn="bl" rotWithShape="0">
                    <a:srgbClr val="C0C0C0"/>
                  </a:outerShdw>
                </a:effectLst>
                <a:latin typeface="Arial Black"/>
                <a:ea typeface="Arial Black"/>
                <a:cs typeface="Arial Black"/>
              </a:rPr>
              <a:t>ဗဟုုိအေႀကာင္းအရာ</a:t>
            </a:r>
            <a:endParaRPr lang="en-US" sz="2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5921" dir="2700000" sy="50000" kx="2115830" algn="bl" rotWithShape="0">
                  <a:srgbClr val="C0C0C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181259" name="WordArt 11"/>
          <p:cNvSpPr>
            <a:spLocks noChangeArrowheads="1" noChangeShapeType="1" noTextEdit="1"/>
          </p:cNvSpPr>
          <p:nvPr/>
        </p:nvSpPr>
        <p:spPr bwMode="auto">
          <a:xfrm>
            <a:off x="457200" y="5013325"/>
            <a:ext cx="3009900" cy="642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  <a:ea typeface="Impact"/>
                <a:cs typeface="Impact"/>
              </a:rPr>
              <a:t>ဗဟုုိစဥ္းစာရာအခ်က</a:t>
            </a:r>
            <a:r>
              <a:rPr lang="en-US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  <a:ea typeface="Impact"/>
                <a:cs typeface="Impact"/>
              </a:rPr>
              <a:t>္</a:t>
            </a:r>
            <a:endParaRPr lang="en-US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181260" name="WordArt 12" descr="Paper bag"/>
          <p:cNvSpPr>
            <a:spLocks noChangeArrowheads="1" noChangeShapeType="1" noTextEdit="1"/>
          </p:cNvSpPr>
          <p:nvPr/>
        </p:nvSpPr>
        <p:spPr bwMode="auto">
          <a:xfrm>
            <a:off x="4800600" y="4038600"/>
            <a:ext cx="3632200" cy="992188"/>
          </a:xfrm>
          <a:prstGeom prst="rect">
            <a:avLst/>
          </a:prstGeom>
          <a:effectLst>
            <a:outerShdw blurRad="50800" dist="38100" dir="2700000" algn="tl" rotWithShape="0">
              <a:srgbClr val="FFFFFF">
                <a:alpha val="43000"/>
              </a:srgbClr>
            </a:outerShdw>
          </a:effec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1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လြမ္းမိုုးေသာ</a:t>
            </a:r>
            <a:r>
              <a:rPr lang="en-US" sz="24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lang="en-US" sz="2400" kern="1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သတင္းစကား</a:t>
            </a:r>
            <a:endParaRPr lang="en-US" sz="24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181261" name="WordArt 13"/>
          <p:cNvSpPr>
            <a:spLocks noChangeArrowheads="1" noChangeShapeType="1" noTextEdit="1"/>
          </p:cNvSpPr>
          <p:nvPr/>
        </p:nvSpPr>
        <p:spPr bwMode="auto">
          <a:xfrm>
            <a:off x="228600" y="-76200"/>
            <a:ext cx="3073400" cy="1257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 dirty="0" err="1" smtClean="0">
                <a:ln w="10160">
                  <a:solidFill>
                    <a:srgbClr val="336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2000" dir="5400000" algn="tl" rotWithShape="0">
                    <a:srgbClr val="000000">
                      <a:alpha val="29999"/>
                    </a:srgbClr>
                  </a:outerShdw>
                </a:effectLst>
                <a:latin typeface="Impact"/>
                <a:ea typeface="Impact"/>
                <a:cs typeface="Impact"/>
              </a:rPr>
              <a:t>တရားေဟာနည္း</a:t>
            </a:r>
            <a:endParaRPr lang="en-US" sz="2400" kern="10" dirty="0">
              <a:ln w="10160">
                <a:solidFill>
                  <a:srgbClr val="3366CC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38100" dist="32000" dir="5400000" algn="tl" rotWithShape="0">
                  <a:srgbClr val="000000">
                    <a:alpha val="29999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181262" name="WordArt 14"/>
          <p:cNvSpPr>
            <a:spLocks noChangeArrowheads="1" noChangeShapeType="1" noTextEdit="1"/>
          </p:cNvSpPr>
          <p:nvPr/>
        </p:nvSpPr>
        <p:spPr bwMode="auto">
          <a:xfrm>
            <a:off x="6096000" y="4800600"/>
            <a:ext cx="2628900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 dirty="0" err="1" smtClean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အဓိကစဥ္းစားရာအခ်က</a:t>
            </a:r>
            <a:r>
              <a:rPr lang="en-US" sz="2400" kern="10" dirty="0" smtClean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္</a:t>
            </a:r>
            <a:endParaRPr lang="en-US" sz="2400" kern="10" dirty="0">
              <a:ln w="1841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81263" name="WordArt 15"/>
          <p:cNvSpPr>
            <a:spLocks noChangeArrowheads="1" noChangeShapeType="1" noTextEdit="1"/>
          </p:cNvSpPr>
          <p:nvPr/>
        </p:nvSpPr>
        <p:spPr bwMode="auto">
          <a:xfrm>
            <a:off x="3657600" y="0"/>
            <a:ext cx="2590800" cy="11255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10" dirty="0" err="1" smtClean="0">
                <a:ln w="10160">
                  <a:solidFill>
                    <a:srgbClr val="336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2000" dir="5400000" algn="tl" rotWithShape="0">
                    <a:srgbClr val="000000">
                      <a:alpha val="29999"/>
                    </a:srgbClr>
                  </a:outerShdw>
                </a:effectLst>
                <a:latin typeface="Impact"/>
                <a:ea typeface="Impact"/>
                <a:cs typeface="Impact"/>
              </a:rPr>
              <a:t>အဆုုိျပဳခ်က</a:t>
            </a:r>
            <a:r>
              <a:rPr lang="en-US" sz="3600" kern="10" dirty="0" smtClean="0">
                <a:ln w="10160">
                  <a:solidFill>
                    <a:srgbClr val="336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2000" dir="5400000" algn="tl" rotWithShape="0">
                    <a:srgbClr val="000000">
                      <a:alpha val="29999"/>
                    </a:srgbClr>
                  </a:outerShdw>
                </a:effectLst>
                <a:latin typeface="Impact"/>
                <a:ea typeface="Impact"/>
                <a:cs typeface="Impact"/>
              </a:rPr>
              <a:t>္</a:t>
            </a:r>
            <a:endParaRPr lang="en-US" sz="3600" kern="10" dirty="0">
              <a:ln w="10160">
                <a:solidFill>
                  <a:srgbClr val="3366CC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38100" dist="32000" dir="5400000" algn="tl" rotWithShape="0">
                  <a:srgbClr val="000000">
                    <a:alpha val="29999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181264" name="WordArt 16" descr="Narrow vertical"/>
          <p:cNvSpPr>
            <a:spLocks noChangeArrowheads="1" noChangeShapeType="1" noTextEdit="1"/>
          </p:cNvSpPr>
          <p:nvPr/>
        </p:nvSpPr>
        <p:spPr bwMode="auto">
          <a:xfrm>
            <a:off x="2514600" y="5105400"/>
            <a:ext cx="31496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ေဒသနာအေႀကာင္းအရာ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181265" name="WordArt 17"/>
          <p:cNvSpPr>
            <a:spLocks noChangeArrowheads="1" noChangeShapeType="1" noTextEdit="1"/>
          </p:cNvSpPr>
          <p:nvPr/>
        </p:nvSpPr>
        <p:spPr bwMode="auto">
          <a:xfrm>
            <a:off x="1168400" y="6210300"/>
            <a:ext cx="7975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လုုိအပ္ခ်က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္ျ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ဖည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္႕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စြပ္ေဖာ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္ျ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ပခ်က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္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63500" dist="35921" dir="2700000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181266" name="WordArt 18"/>
          <p:cNvSpPr>
            <a:spLocks noChangeArrowheads="1" noChangeShapeType="1" noTextEdit="1"/>
          </p:cNvSpPr>
          <p:nvPr/>
        </p:nvSpPr>
        <p:spPr bwMode="auto">
          <a:xfrm>
            <a:off x="5778500" y="5257800"/>
            <a:ext cx="3136900" cy="5921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0160">
                  <a:solidFill>
                    <a:srgbClr val="336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2000" dir="5400000" algn="tl" rotWithShape="0">
                    <a:srgbClr val="000000">
                      <a:alpha val="29999"/>
                    </a:srgbClr>
                  </a:outerShdw>
                </a:effectLst>
                <a:latin typeface="Arial"/>
                <a:ea typeface="Arial"/>
                <a:cs typeface="Arial"/>
              </a:rPr>
              <a:t>အဓိကဖြင</a:t>
            </a:r>
            <a:r>
              <a:rPr lang="en-US" sz="3600" b="1" kern="10" dirty="0" smtClean="0">
                <a:ln w="10160">
                  <a:solidFill>
                    <a:srgbClr val="336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2000" dir="5400000" algn="tl" rotWithShape="0">
                    <a:srgbClr val="000000">
                      <a:alpha val="29999"/>
                    </a:srgbClr>
                  </a:outerShdw>
                </a:effectLst>
                <a:latin typeface="Arial"/>
                <a:ea typeface="Arial"/>
                <a:cs typeface="Arial"/>
              </a:rPr>
              <a:t>့္</a:t>
            </a:r>
            <a:r>
              <a:rPr lang="en-US" sz="3600" b="1" kern="10" dirty="0" err="1" smtClean="0">
                <a:ln w="10160">
                  <a:solidFill>
                    <a:srgbClr val="336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2000" dir="5400000" algn="tl" rotWithShape="0">
                    <a:srgbClr val="000000">
                      <a:alpha val="29999"/>
                    </a:srgbClr>
                  </a:outerShdw>
                </a:effectLst>
                <a:latin typeface="Arial"/>
                <a:ea typeface="Arial"/>
                <a:cs typeface="Arial"/>
              </a:rPr>
              <a:t>ဆုုိခ်က</a:t>
            </a:r>
            <a:r>
              <a:rPr lang="en-US" sz="3600" b="1" kern="10" dirty="0" smtClean="0">
                <a:ln w="10160">
                  <a:solidFill>
                    <a:srgbClr val="336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2000" dir="5400000" algn="tl" rotWithShape="0">
                    <a:srgbClr val="000000">
                      <a:alpha val="29999"/>
                    </a:srgbClr>
                  </a:outerShdw>
                </a:effectLst>
                <a:latin typeface="Arial"/>
                <a:ea typeface="Arial"/>
                <a:cs typeface="Arial"/>
              </a:rPr>
              <a:t>္</a:t>
            </a:r>
            <a:endParaRPr lang="en-US" sz="3600" b="1" kern="10" dirty="0">
              <a:ln w="10160">
                <a:solidFill>
                  <a:srgbClr val="3366CC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38100" dist="32000" dir="5400000" algn="tl" rotWithShape="0">
                  <a:srgbClr val="000000">
                    <a:alpha val="29999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181267" name="Text Box 19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FFFFFF"/>
                </a:solidFill>
              </a:rPr>
              <a:t>29</a:t>
            </a:r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1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  <p:bldP spid="181253" grpId="0" animBg="1"/>
      <p:bldP spid="181256" grpId="0" animBg="1"/>
      <p:bldP spid="181257" grpId="0" animBg="1"/>
      <p:bldP spid="181258" grpId="0" animBg="1"/>
      <p:bldP spid="181259" grpId="0"/>
      <p:bldP spid="181261" grpId="0" animBg="1"/>
      <p:bldP spid="181262" grpId="0" animBg="1"/>
      <p:bldP spid="181263" grpId="0" animBg="1"/>
      <p:bldP spid="181264" grpId="0" animBg="1"/>
      <p:bldP spid="181265" grpId="0" animBg="1"/>
      <p:bldP spid="1812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85800"/>
            <a:ext cx="7702550" cy="990600"/>
          </a:xfrm>
        </p:spPr>
        <p:txBody>
          <a:bodyPr/>
          <a:lstStyle/>
          <a:p>
            <a:pPr algn="ctr"/>
            <a:r>
              <a:rPr kumimoji="0" lang="en-US" sz="32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အဓိကအေႀကာင္းတရားကိုု</a:t>
            </a:r>
            <a:r>
              <a:rPr kumimoji="0" lang="en-US" sz="32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2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ပုုံေဖာ</a:t>
            </a:r>
            <a:r>
              <a:rPr kumimoji="0" lang="en-US" sz="32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္ျ</a:t>
            </a:r>
            <a:r>
              <a:rPr kumimoji="0" lang="en-US" sz="32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ခင္း</a:t>
            </a:r>
            <a:r>
              <a:rPr kumimoji="0" lang="en-US" sz="32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(CPS)</a:t>
            </a:r>
            <a:endParaRPr kumimoji="0" lang="en-US" sz="32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70047"/>
            <a:ext cx="2590800" cy="1473756"/>
          </a:xfrm>
          <a:solidFill>
            <a:schemeClr val="accent2"/>
          </a:soli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charset="0"/>
              <a:buNone/>
            </a:pPr>
            <a:r>
              <a:rPr kumimoji="0" lang="en-US" sz="28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ဘာသာရပ</a:t>
            </a:r>
            <a:r>
              <a:rPr kumimoji="0" lang="en-US" sz="2800" b="1" dirty="0" smtClean="0">
                <a:latin typeface="Arial" charset="0"/>
                <a:ea typeface="ＭＳ Ｐゴシック" charset="0"/>
                <a:cs typeface="ＭＳ Ｐゴシック" charset="0"/>
              </a:rPr>
              <a:t>္</a:t>
            </a:r>
            <a:endParaRPr kumimoji="0" lang="en-US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buFont typeface="Wingdings" charset="0"/>
              <a:buNone/>
            </a:pPr>
            <a:r>
              <a:rPr kumimoji="0"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en-US" sz="24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အဓိကဆုုိလုုိရင</a:t>
            </a:r>
            <a:r>
              <a:rPr kumimoji="0"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္)</a:t>
            </a:r>
            <a:endParaRPr kumimoji="0" lang="en-US" sz="2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4893964" y="1870047"/>
            <a:ext cx="2819400" cy="1473756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65000"/>
              <a:buFont typeface="Wingdings" charset="0"/>
              <a:buNone/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ျ</a:t>
            </a:r>
            <a:r>
              <a:rPr lang="en-US" sz="28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ဖည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္႕</a:t>
            </a:r>
            <a:r>
              <a:rPr lang="en-US" sz="28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စြပ္ခ်က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္</a:t>
            </a:r>
            <a:endParaRPr lang="en-US" sz="28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65000"/>
              <a:buFont typeface="Wingdings" charset="0"/>
              <a:buNone/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ထုုိးေဖာက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္ျ</a:t>
            </a:r>
            <a:r>
              <a:rPr lang="en-US" sz="28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ခင္း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28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762000" y="685800"/>
            <a:ext cx="7620000" cy="2819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1371600" y="3570288"/>
            <a:ext cx="12538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 err="1" smtClean="0">
                <a:solidFill>
                  <a:srgbClr val="FFFFFF"/>
                </a:solidFill>
                <a:latin typeface="Arial" charset="0"/>
                <a:ea typeface="ＭＳ Ｐゴシック" pitchFamily="24" charset="-128"/>
                <a:cs typeface="ＭＳ Ｐゴシック" pitchFamily="24" charset="-128"/>
              </a:rPr>
              <a:t>ေမးခြန္း</a:t>
            </a:r>
            <a:endParaRPr lang="en-US" sz="2800" b="1" u="sng" dirty="0">
              <a:solidFill>
                <a:srgbClr val="FFFFFF"/>
              </a:solidFill>
              <a:latin typeface="Arial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5105400" y="3581400"/>
            <a:ext cx="10310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 err="1" smtClean="0">
                <a:solidFill>
                  <a:srgbClr val="FFFFFF"/>
                </a:solidFill>
                <a:latin typeface="Arial" charset="0"/>
                <a:ea typeface="ＭＳ Ｐゴシック" pitchFamily="24" charset="-128"/>
                <a:cs typeface="ＭＳ Ｐゴシック" pitchFamily="24" charset="-128"/>
              </a:rPr>
              <a:t>အေျဖ</a:t>
            </a:r>
            <a:endParaRPr lang="en-US" sz="2800" b="1" u="sng" dirty="0">
              <a:solidFill>
                <a:srgbClr val="FFFFFF"/>
              </a:solidFill>
              <a:latin typeface="Arial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1371600" y="4191000"/>
            <a:ext cx="3352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 smtClean="0">
                <a:solidFill>
                  <a:srgbClr val="FFFFFF"/>
                </a:solidFill>
              </a:rPr>
              <a:t>လူတိုု႕ကဘုုရားကုုိ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ခ်ီးမြမ္းရသည</a:t>
            </a:r>
            <a:r>
              <a:rPr lang="en-US" sz="2000" b="1" dirty="0" smtClean="0">
                <a:solidFill>
                  <a:srgbClr val="FFFFFF"/>
                </a:solidFill>
              </a:rPr>
              <a:t>္႕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 smtClean="0">
                <a:solidFill>
                  <a:srgbClr val="FFFFFF"/>
                </a:solidFill>
              </a:rPr>
              <a:t>အေႀကာင္းတရား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189455" name="Text Box 15"/>
          <p:cNvSpPr txBox="1">
            <a:spLocks noChangeArrowheads="1"/>
          </p:cNvSpPr>
          <p:nvPr/>
        </p:nvSpPr>
        <p:spPr bwMode="auto">
          <a:xfrm>
            <a:off x="1371600" y="5273675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 smtClean="0">
                <a:solidFill>
                  <a:srgbClr val="FFFFFF"/>
                </a:solidFill>
              </a:rPr>
              <a:t>လူတဦး</a:t>
            </a:r>
            <a:r>
              <a:rPr lang="en-US" b="1" dirty="0" smtClean="0">
                <a:solidFill>
                  <a:srgbClr val="FFFFFF"/>
                </a:solidFill>
              </a:rPr>
              <a:t>၏ </a:t>
            </a:r>
            <a:r>
              <a:rPr lang="en-US" b="1" dirty="0" err="1" smtClean="0">
                <a:solidFill>
                  <a:srgbClr val="FFFFFF"/>
                </a:solidFill>
              </a:rPr>
              <a:t>ကိုုယ္က်င</a:t>
            </a:r>
            <a:r>
              <a:rPr lang="en-US" b="1" dirty="0" smtClean="0">
                <a:solidFill>
                  <a:srgbClr val="FFFFFF"/>
                </a:solidFill>
              </a:rPr>
              <a:t>့္ </a:t>
            </a:r>
            <a:r>
              <a:rPr lang="en-US" b="1" dirty="0" err="1" smtClean="0">
                <a:solidFill>
                  <a:srgbClr val="FFFFFF"/>
                </a:solidFill>
              </a:rPr>
              <a:t>တရားကိုု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စစ္ေဆးျခင္း</a:t>
            </a:r>
            <a:r>
              <a:rPr lang="en-US" altLang="ja-JP" b="1" dirty="0" smtClean="0">
                <a:solidFill>
                  <a:srgbClr val="FFFFFF"/>
                </a:solidFill>
              </a:rPr>
              <a:t>…</a:t>
            </a:r>
            <a:endParaRPr lang="en-US" b="1" dirty="0" smtClean="0">
              <a:solidFill>
                <a:srgbClr val="FFFFFF"/>
              </a:solidFill>
            </a:endParaRPr>
          </a:p>
        </p:txBody>
      </p:sp>
      <p:sp>
        <p:nvSpPr>
          <p:cNvPr id="104457" name="Text Box 16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29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708400" y="1716088"/>
            <a:ext cx="1150938" cy="1568450"/>
            <a:chOff x="3707904" y="1715324"/>
            <a:chExt cx="1152128" cy="1569660"/>
          </a:xfrm>
        </p:grpSpPr>
        <p:sp>
          <p:nvSpPr>
            <p:cNvPr id="104459" name="Rectangle 15"/>
            <p:cNvSpPr>
              <a:spLocks noChangeArrowheads="1"/>
            </p:cNvSpPr>
            <p:nvPr/>
          </p:nvSpPr>
          <p:spPr bwMode="auto">
            <a:xfrm>
              <a:off x="3707904" y="1715324"/>
              <a:ext cx="115212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600" b="1">
                  <a:solidFill>
                    <a:srgbClr val="FFFFFF"/>
                  </a:solidFill>
                  <a:latin typeface="Zapf Dingbats" charset="0"/>
                  <a:ea typeface="ＭＳ Ｐゴシック" charset="0"/>
                  <a:cs typeface="Zapf Dingbats" charset="0"/>
                  <a:sym typeface="Zapf Dingbats" charset="0"/>
                </a:rPr>
                <a:t>✚</a:t>
              </a:r>
              <a:endParaRPr lang="en-US" sz="9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460" name="Rectangle 3"/>
            <p:cNvSpPr>
              <a:spLocks noChangeArrowheads="1"/>
            </p:cNvSpPr>
            <p:nvPr/>
          </p:nvSpPr>
          <p:spPr bwMode="auto">
            <a:xfrm>
              <a:off x="3779912" y="1916832"/>
              <a:ext cx="100811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200" b="1">
                  <a:solidFill>
                    <a:srgbClr val="643C00"/>
                  </a:solidFill>
                  <a:latin typeface="Zapf Dingbats" charset="0"/>
                  <a:ea typeface="ＭＳ Ｐゴシック" charset="0"/>
                  <a:cs typeface="Zapf Dingbats" charset="0"/>
                  <a:sym typeface="Zapf Dingbats" charset="0"/>
                </a:rPr>
                <a:t>✚</a:t>
              </a:r>
              <a:endParaRPr lang="en-US" sz="7200">
                <a:solidFill>
                  <a:srgbClr val="643C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70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animBg="1"/>
      <p:bldP spid="189443" grpId="1" build="p" animBg="1"/>
      <p:bldP spid="189444" grpId="0" animBg="1"/>
      <p:bldP spid="189451" grpId="0" animBg="1"/>
      <p:bldP spid="189452" grpId="0"/>
      <p:bldP spid="189453" grpId="0"/>
      <p:bldP spid="189454" grpId="0"/>
      <p:bldP spid="1894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72400" cy="936625"/>
          </a:xfrm>
          <a:solidFill>
            <a:srgbClr val="660066"/>
          </a:solidFill>
        </p:spPr>
        <p:txBody>
          <a:bodyPr anchor="t"/>
          <a:lstStyle/>
          <a:p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ျ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ခားနားခ်က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္</a:t>
            </a: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en-US" b="1" kern="0" smtClean="0">
                <a:solidFill>
                  <a:srgbClr val="000000"/>
                </a:solidFill>
              </a:rPr>
              <a:t>29</a:t>
            </a:r>
            <a:endParaRPr lang="en-US" kern="0" smtClean="0">
              <a:solidFill>
                <a:srgbClr val="000000"/>
              </a:solidFill>
            </a:endParaRPr>
          </a:p>
        </p:txBody>
      </p:sp>
      <p:sp>
        <p:nvSpPr>
          <p:cNvPr id="106499" name="Title 1"/>
          <p:cNvSpPr txBox="1">
            <a:spLocks/>
          </p:cNvSpPr>
          <p:nvPr/>
        </p:nvSpPr>
        <p:spPr bwMode="auto">
          <a:xfrm>
            <a:off x="3995738" y="1234091"/>
            <a:ext cx="4968875" cy="792162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</a:rPr>
              <a:t>ဘာသာရပ</a:t>
            </a:r>
            <a:r>
              <a:rPr lang="en-US" sz="2800" b="1" dirty="0" smtClean="0">
                <a:solidFill>
                  <a:srgbClr val="FFFFFF"/>
                </a:solidFill>
              </a:rPr>
              <a:t>္ (</a:t>
            </a:r>
            <a:r>
              <a:rPr lang="en-US" sz="2800" b="1" dirty="0" err="1" smtClean="0">
                <a:solidFill>
                  <a:srgbClr val="FFFFFF"/>
                </a:solidFill>
              </a:rPr>
              <a:t>အဓိကအေႀကာင္းအရာ</a:t>
            </a:r>
            <a:r>
              <a:rPr lang="en-US" sz="2800" b="1" dirty="0" smtClean="0">
                <a:solidFill>
                  <a:srgbClr val="FFFFFF"/>
                </a:solidFill>
              </a:rPr>
              <a:t>)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06500" name="Title 1"/>
          <p:cNvSpPr txBox="1">
            <a:spLocks/>
          </p:cNvSpPr>
          <p:nvPr/>
        </p:nvSpPr>
        <p:spPr bwMode="auto">
          <a:xfrm>
            <a:off x="468313" y="1268413"/>
            <a:ext cx="2808287" cy="792162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FFFF"/>
                </a:solidFill>
              </a:rPr>
              <a:t>ေခါင္းစဥ</a:t>
            </a:r>
            <a:r>
              <a:rPr lang="en-US" sz="3200" b="1" dirty="0" smtClean="0">
                <a:solidFill>
                  <a:srgbClr val="FFFFFF"/>
                </a:solidFill>
              </a:rPr>
              <a:t>္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313" y="2349500"/>
            <a:ext cx="3411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စကားလံုုးတစ္လံုုးျခင္း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95738" y="2349500"/>
            <a:ext cx="5148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တစ္လံုုးထက္ပုုိေသာ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8313" y="3213100"/>
            <a:ext cx="24901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ေမးခြန္းမဟုုတ္ပ</a:t>
            </a:r>
            <a:r>
              <a:rPr lang="en-US" sz="2000" b="1" dirty="0" smtClean="0">
                <a:solidFill>
                  <a:srgbClr val="000000"/>
                </a:solidFill>
              </a:rPr>
              <a:t>ါ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95738" y="3213100"/>
            <a:ext cx="5148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ေမးခြန္းအျဖစ္စကားကိုုသံုုးႏုုိင္သည</a:t>
            </a:r>
            <a:r>
              <a:rPr lang="en-US" sz="2000" b="1" dirty="0" smtClean="0">
                <a:solidFill>
                  <a:srgbClr val="000000"/>
                </a:solidFill>
              </a:rPr>
              <a:t>္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288" y="4508500"/>
            <a:ext cx="1757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”</a:t>
            </a:r>
            <a:r>
              <a:rPr lang="en-US" sz="2000" b="1" dirty="0" err="1" smtClean="0">
                <a:solidFill>
                  <a:srgbClr val="000000"/>
                </a:solidFill>
              </a:rPr>
              <a:t>ခ်စ</a:t>
            </a:r>
            <a:r>
              <a:rPr lang="en-US" sz="2000" b="1" dirty="0" smtClean="0">
                <a:solidFill>
                  <a:srgbClr val="000000"/>
                </a:solidFill>
              </a:rPr>
              <a:t>္ျ</a:t>
            </a:r>
            <a:r>
              <a:rPr lang="en-US" sz="2000" b="1" dirty="0" err="1" smtClean="0">
                <a:solidFill>
                  <a:srgbClr val="000000"/>
                </a:solidFill>
              </a:rPr>
              <a:t>ခင္း</a:t>
            </a:r>
            <a:r>
              <a:rPr lang="en-US" sz="2000" b="1" dirty="0" smtClean="0">
                <a:solidFill>
                  <a:srgbClr val="000000"/>
                </a:solidFill>
              </a:rPr>
              <a:t>"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95738" y="4508500"/>
            <a:ext cx="51482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”</a:t>
            </a:r>
            <a:r>
              <a:rPr lang="en-US" sz="2000" b="1" dirty="0" err="1" smtClean="0">
                <a:solidFill>
                  <a:srgbClr val="000000"/>
                </a:solidFill>
              </a:rPr>
              <a:t>ခ်စ္ရန္</a:t>
            </a:r>
            <a:r>
              <a:rPr lang="en-US" sz="2000" b="1" dirty="0" err="1" smtClean="0">
                <a:solidFill>
                  <a:schemeClr val="accent2"/>
                </a:solidFill>
              </a:rPr>
              <a:t>နည္းလမ္း</a:t>
            </a:r>
            <a:r>
              <a:rPr lang="en-US" sz="2000" b="1" dirty="0" smtClean="0">
                <a:solidFill>
                  <a:srgbClr val="000000"/>
                </a:solidFill>
              </a:rPr>
              <a:t>"</a:t>
            </a:r>
            <a:endParaRPr lang="en-US" sz="2000" b="1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”</a:t>
            </a:r>
            <a:r>
              <a:rPr lang="en-US" sz="2000" b="1" dirty="0" err="1" smtClean="0">
                <a:solidFill>
                  <a:srgbClr val="000090"/>
                </a:solidFill>
              </a:rPr>
              <a:t>မည္ကဲ႕သိုု႕</a:t>
            </a:r>
            <a:r>
              <a:rPr lang="en-US" sz="2000" b="1" dirty="0" err="1" smtClean="0">
                <a:solidFill>
                  <a:schemeClr val="tx2"/>
                </a:solidFill>
              </a:rPr>
              <a:t>ခ်စ္မည္နည္း</a:t>
            </a:r>
            <a:r>
              <a:rPr lang="en-US" sz="2000" b="1" dirty="0" smtClean="0">
                <a:solidFill>
                  <a:srgbClr val="000000"/>
                </a:solidFill>
              </a:rPr>
              <a:t>"</a:t>
            </a:r>
            <a:endParaRPr lang="en-US" sz="2000" b="1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”</a:t>
            </a:r>
            <a:r>
              <a:rPr lang="en-US" sz="2000" b="1" dirty="0" err="1" smtClean="0"/>
              <a:t>ခ်စ္ရသည</a:t>
            </a:r>
            <a:r>
              <a:rPr lang="en-US" sz="2000" b="1" dirty="0" smtClean="0"/>
              <a:t>္႕</a:t>
            </a:r>
            <a:r>
              <a:rPr lang="en-US" sz="2000" b="1" dirty="0" err="1" smtClean="0">
                <a:solidFill>
                  <a:srgbClr val="FF0000"/>
                </a:solidFill>
              </a:rPr>
              <a:t>အေႀကာင္းရင္း</a:t>
            </a:r>
            <a:r>
              <a:rPr lang="en-US" sz="2000" b="1" dirty="0" smtClean="0">
                <a:solidFill>
                  <a:srgbClr val="000000"/>
                </a:solidFill>
              </a:rPr>
              <a:t>"</a:t>
            </a:r>
            <a:endParaRPr lang="en-US" sz="2000" b="1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”</a:t>
            </a:r>
            <a:r>
              <a:rPr lang="en-US" sz="2000" b="1" dirty="0" err="1" smtClean="0">
                <a:solidFill>
                  <a:srgbClr val="FF0000"/>
                </a:solidFill>
              </a:rPr>
              <a:t>ဘာ</a:t>
            </a:r>
            <a:r>
              <a:rPr lang="en-US" sz="2000" b="1" dirty="0" err="1" smtClean="0"/>
              <a:t>ေႀကာင</a:t>
            </a:r>
            <a:r>
              <a:rPr lang="en-US" sz="2000" b="1" dirty="0" smtClean="0"/>
              <a:t>့္</a:t>
            </a:r>
            <a:r>
              <a:rPr lang="en-US" sz="2000" b="1" dirty="0" err="1" smtClean="0"/>
              <a:t>ခ်စ္ရတာလ</a:t>
            </a:r>
            <a:r>
              <a:rPr lang="en-US" sz="2000" b="1" dirty="0" err="1" smtClean="0">
                <a:solidFill>
                  <a:srgbClr val="FF0000"/>
                </a:solidFill>
              </a:rPr>
              <a:t>ဲ</a:t>
            </a:r>
            <a:r>
              <a:rPr lang="en-US" sz="2000" b="1" dirty="0" smtClean="0">
                <a:solidFill>
                  <a:srgbClr val="000000"/>
                </a:solidFill>
              </a:rPr>
              <a:t>"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3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latin typeface="Arial" charset="0"/>
                <a:ea typeface="ＭＳ Ｐゴシック" charset="0"/>
                <a:cs typeface="Arial" charset="0"/>
              </a:rPr>
              <a:t>ေလ႕က်င</a:t>
            </a:r>
            <a:r>
              <a:rPr lang="en-US" sz="4000" dirty="0" smtClean="0">
                <a:latin typeface="Arial" charset="0"/>
                <a:ea typeface="ＭＳ Ｐゴシック" charset="0"/>
                <a:cs typeface="Arial" charset="0"/>
              </a:rPr>
              <a:t>့္</a:t>
            </a:r>
            <a:r>
              <a:rPr lang="en-US" sz="4000" dirty="0" err="1" smtClean="0">
                <a:latin typeface="Arial" charset="0"/>
                <a:ea typeface="ＭＳ Ｐゴシック" charset="0"/>
                <a:cs typeface="Arial" charset="0"/>
              </a:rPr>
              <a:t>ရန္အခ်ိ</a:t>
            </a:r>
            <a:r>
              <a:rPr lang="en-US" sz="4000" dirty="0" smtClean="0">
                <a:latin typeface="Arial" charset="0"/>
                <a:ea typeface="ＭＳ Ｐゴシック" charset="0"/>
                <a:cs typeface="Arial" charset="0"/>
              </a:rPr>
              <a:t>ဳ႕…</a:t>
            </a:r>
            <a:endParaRPr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435" y="1981200"/>
            <a:ext cx="5741290" cy="167640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cs typeface="Arial"/>
              </a:rPr>
              <a:t>၁။ </a:t>
            </a:r>
            <a:r>
              <a:rPr lang="en-US" sz="2400" dirty="0" err="1" smtClean="0">
                <a:solidFill>
                  <a:srgbClr val="FFFFFF"/>
                </a:solidFill>
                <a:cs typeface="Arial"/>
              </a:rPr>
              <a:t>အခ်င္းခ်င္း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cs typeface="Arial"/>
              </a:rPr>
              <a:t>ကူညီရုုိင္းပင္းႏိုုင္ရန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္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2400" dirty="0" err="1" smtClean="0">
                <a:solidFill>
                  <a:srgbClr val="FFFFFF"/>
                </a:solidFill>
                <a:cs typeface="Arial"/>
              </a:rPr>
              <a:t>ဘုုရားသခင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္ </a:t>
            </a:r>
            <a:r>
              <a:rPr lang="en-US" sz="2400" dirty="0" err="1" smtClean="0">
                <a:solidFill>
                  <a:srgbClr val="FFFFFF"/>
                </a:solidFill>
                <a:cs typeface="Arial"/>
              </a:rPr>
              <a:t>သည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္ </a:t>
            </a:r>
            <a:r>
              <a:rPr lang="en-US" sz="2400" dirty="0" err="1" smtClean="0">
                <a:solidFill>
                  <a:srgbClr val="FFFFFF"/>
                </a:solidFill>
                <a:cs typeface="Arial"/>
              </a:rPr>
              <a:t>မိသားစုတစ္စုုကဲ႕သိုု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႕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2400" dirty="0" err="1" smtClean="0">
                <a:solidFill>
                  <a:srgbClr val="FFFFFF"/>
                </a:solidFill>
                <a:cs typeface="Arial"/>
              </a:rPr>
              <a:t>က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ၽြႏ</a:t>
            </a:r>
            <a:r>
              <a:rPr lang="en-US" sz="2400" dirty="0" err="1" smtClean="0">
                <a:solidFill>
                  <a:srgbClr val="FFFFFF"/>
                </a:solidFill>
                <a:cs typeface="Arial"/>
              </a:rPr>
              <a:t>ုု္ပ္တိုု႕အားအတူထားသည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္</a:t>
            </a:r>
            <a:endParaRPr lang="en-US" sz="2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5422056" y="1495999"/>
            <a:ext cx="1530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ေခါင္းစဥ</a:t>
            </a:r>
            <a:r>
              <a:rPr lang="en-US" sz="2000" b="1" u="sng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္</a:t>
            </a:r>
            <a:endParaRPr lang="en-US" sz="2000" b="1" u="sng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0" name="Text Box 22"/>
          <p:cNvSpPr txBox="1">
            <a:spLocks noChangeArrowheads="1"/>
          </p:cNvSpPr>
          <p:nvPr/>
        </p:nvSpPr>
        <p:spPr bwMode="auto">
          <a:xfrm>
            <a:off x="8191666" y="1511388"/>
            <a:ext cx="810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အဓိက</a:t>
            </a:r>
            <a:endParaRPr lang="en-US" b="1" u="sng" dirty="0" smtClean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07526" name="Text Box 23"/>
          <p:cNvSpPr txBox="1">
            <a:spLocks noChangeArrowheads="1"/>
          </p:cNvSpPr>
          <p:nvPr/>
        </p:nvSpPr>
        <p:spPr bwMode="auto">
          <a:xfrm>
            <a:off x="5927725" y="240188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1512" name="Rectangle 24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3" name="Rectangle 25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5" name="Rectangle 27"/>
          <p:cNvSpPr>
            <a:spLocks noChangeArrowheads="1"/>
          </p:cNvSpPr>
          <p:nvPr/>
        </p:nvSpPr>
        <p:spPr bwMode="auto">
          <a:xfrm>
            <a:off x="186435" y="4267200"/>
            <a:ext cx="574129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60960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၂</a:t>
            </a:r>
            <a:r>
              <a:rPr lang="en-US" sz="24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။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ရန္ျ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ငိမ္းေစျခင္းသည္မည္သည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္႕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အရာ</a:t>
            </a:r>
            <a:endParaRPr lang="en-US" sz="2400" dirty="0" smtClean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  <a:p>
            <a:pPr marL="60960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Arial" charset="0"/>
              <a:buNone/>
              <a:defRPr/>
            </a:pP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နည္း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။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ရန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္ျ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ငိမ္းေစေသာသူသည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္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မည္သူ</a:t>
            </a:r>
            <a:endParaRPr lang="en-US" sz="2400" dirty="0" smtClean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  <a:p>
            <a:pPr marL="60960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Arial" charset="0"/>
              <a:buNone/>
              <a:defRPr/>
            </a:pP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နည္း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။</a:t>
            </a:r>
            <a:endParaRPr lang="en-US" sz="2400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6" name="Rectangle 28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7" name="Rectangle 29"/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07534" name="Text Box 31"/>
          <p:cNvSpPr txBox="1">
            <a:spLocks noChangeArrowheads="1"/>
          </p:cNvSpPr>
          <p:nvPr/>
        </p:nvSpPr>
        <p:spPr bwMode="auto">
          <a:xfrm>
            <a:off x="8299450" y="76200"/>
            <a:ext cx="6125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cs typeface="Arial" charset="0"/>
              </a:rPr>
              <a:t>29a</a:t>
            </a:r>
            <a:endParaRPr lang="en-US" sz="200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8382000" y="2438400"/>
            <a:ext cx="493713" cy="493713"/>
            <a:chOff x="5952" y="1200"/>
            <a:chExt cx="311" cy="311"/>
          </a:xfrm>
        </p:grpSpPr>
        <p:sp>
          <p:nvSpPr>
            <p:cNvPr id="107539" name="Freeform 32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7540" name="Freeform 33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315200" y="4800600"/>
            <a:ext cx="493713" cy="493713"/>
            <a:chOff x="5952" y="1200"/>
            <a:chExt cx="311" cy="311"/>
          </a:xfrm>
        </p:grpSpPr>
        <p:sp>
          <p:nvSpPr>
            <p:cNvPr id="107537" name="Freeform 36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7538" name="Freeform 37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851106" y="1372889"/>
            <a:ext cx="115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အေႀကာင္း</a:t>
            </a:r>
            <a:endParaRPr lang="en-US" dirty="0" smtClean="0"/>
          </a:p>
          <a:p>
            <a:pPr algn="ctr"/>
            <a:r>
              <a:rPr lang="en-US" dirty="0" err="1" smtClean="0"/>
              <a:t>အရာ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2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ေလ႕က်င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့္</a:t>
            </a: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ရန္အခ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်ဳ</a:t>
            </a: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ိ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႕ …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cs typeface="Arial"/>
              </a:rPr>
              <a:t>၃။ </a:t>
            </a:r>
            <a:r>
              <a:rPr lang="en-US" sz="2800" dirty="0" err="1" smtClean="0">
                <a:solidFill>
                  <a:srgbClr val="FFFFFF"/>
                </a:solidFill>
                <a:cs typeface="Arial"/>
              </a:rPr>
              <a:t>ေခါင္းေဆာင္မႈကုုိ</a:t>
            </a:r>
            <a:r>
              <a:rPr lang="en-US" sz="2800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cs typeface="Arial"/>
              </a:rPr>
              <a:t>အစားမထုုိးရ</a:t>
            </a:r>
            <a:endParaRPr lang="en-US" sz="2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457200" y="4267200"/>
            <a:ext cx="518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60960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၄။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စိုုးရိမ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္ျ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ခင္း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အေပ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ၚ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ဘုုရားသခင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္၏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ညြန္းျပခ်က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္</a:t>
            </a:r>
            <a:endParaRPr lang="en-US" sz="2800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20" name="Rectangle 12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22" name="Rectangle 14"/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09582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29a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19800" y="2514600"/>
            <a:ext cx="493713" cy="493713"/>
            <a:chOff x="5952" y="1200"/>
            <a:chExt cx="311" cy="311"/>
          </a:xfrm>
        </p:grpSpPr>
        <p:sp>
          <p:nvSpPr>
            <p:cNvPr id="109587" name="Freeform 17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9588" name="Freeform 18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315200" y="4800600"/>
            <a:ext cx="493713" cy="493713"/>
            <a:chOff x="5952" y="1200"/>
            <a:chExt cx="311" cy="311"/>
          </a:xfrm>
        </p:grpSpPr>
        <p:sp>
          <p:nvSpPr>
            <p:cNvPr id="109585" name="Freeform 20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9586" name="Freeform 21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5422056" y="1495999"/>
            <a:ext cx="1530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ေခါင္းစဥ</a:t>
            </a:r>
            <a:r>
              <a:rPr lang="en-US" sz="2000" b="1" u="sng" dirty="0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္</a:t>
            </a:r>
            <a:endParaRPr lang="en-US" sz="2000" b="1" u="sng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8191666" y="1511388"/>
            <a:ext cx="810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 err="1" smtClean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အဓိက</a:t>
            </a:r>
            <a:endParaRPr lang="en-US" b="1" u="sng" dirty="0" smtClean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1106" y="1372889"/>
            <a:ext cx="115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အေႀကာင္း</a:t>
            </a:r>
            <a:endParaRPr lang="en-US" dirty="0" smtClean="0"/>
          </a:p>
          <a:p>
            <a:pPr algn="ctr"/>
            <a:r>
              <a:rPr lang="en-US" dirty="0" err="1" smtClean="0"/>
              <a:t>အရာ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7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ood">
  <a:themeElements>
    <a:clrScheme name="Wood 2">
      <a:dk1>
        <a:srgbClr val="000000"/>
      </a:dk1>
      <a:lt1>
        <a:srgbClr val="B35A1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D6B5AB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Wood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Wood 1">
        <a:dk1>
          <a:srgbClr val="000000"/>
        </a:dk1>
        <a:lt1>
          <a:srgbClr val="B35A1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6B5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od 2">
        <a:dk1>
          <a:srgbClr val="000000"/>
        </a:dk1>
        <a:lt1>
          <a:srgbClr val="B35A1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6B5AB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od 3">
        <a:dk1>
          <a:srgbClr val="000000"/>
        </a:dk1>
        <a:lt1>
          <a:srgbClr val="B35A1F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D6B5AB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Wood">
  <a:themeElements>
    <a:clrScheme name="Wood 2">
      <a:dk1>
        <a:srgbClr val="000000"/>
      </a:dk1>
      <a:lt1>
        <a:srgbClr val="B35A1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D6B5AB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Wood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Wood 1">
        <a:dk1>
          <a:srgbClr val="000000"/>
        </a:dk1>
        <a:lt1>
          <a:srgbClr val="B35A1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6B5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od 2">
        <a:dk1>
          <a:srgbClr val="000000"/>
        </a:dk1>
        <a:lt1>
          <a:srgbClr val="B35A1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6B5AB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od 3">
        <a:dk1>
          <a:srgbClr val="000000"/>
        </a:dk1>
        <a:lt1>
          <a:srgbClr val="B35A1F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D6B5AB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Zig Zag">
  <a:themeElements>
    <a:clrScheme name="Zig Zag 1">
      <a:dk1>
        <a:srgbClr val="003366"/>
      </a:dk1>
      <a:lt1>
        <a:srgbClr val="FFFF66"/>
      </a:lt1>
      <a:dk2>
        <a:srgbClr val="C26570"/>
      </a:dk2>
      <a:lt2>
        <a:srgbClr val="FFFF66"/>
      </a:lt2>
      <a:accent1>
        <a:srgbClr val="3366CC"/>
      </a:accent1>
      <a:accent2>
        <a:srgbClr val="00B000"/>
      </a:accent2>
      <a:accent3>
        <a:srgbClr val="DDB8BB"/>
      </a:accent3>
      <a:accent4>
        <a:srgbClr val="DADA56"/>
      </a:accent4>
      <a:accent5>
        <a:srgbClr val="ADB8E2"/>
      </a:accent5>
      <a:accent6>
        <a:srgbClr val="009F00"/>
      </a:accent6>
      <a:hlink>
        <a:srgbClr val="66CCFF"/>
      </a:hlink>
      <a:folHlink>
        <a:srgbClr val="8000FF"/>
      </a:folHlink>
    </a:clrScheme>
    <a:fontScheme name="Zig Zag">
      <a:majorFont>
        <a:latin typeface="Verdana"/>
        <a:ea typeface="MS Pゴシック"/>
        <a:cs typeface="MS Pゴシック"/>
      </a:majorFont>
      <a:minorFont>
        <a:latin typeface="Verdana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Zig Zag 1">
        <a:dk1>
          <a:srgbClr val="003366"/>
        </a:dk1>
        <a:lt1>
          <a:srgbClr val="FFFF66"/>
        </a:lt1>
        <a:dk2>
          <a:srgbClr val="C26570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DDB8BB"/>
        </a:accent3>
        <a:accent4>
          <a:srgbClr val="DADA56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8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ig Zag 2">
        <a:dk1>
          <a:srgbClr val="3E3E5C"/>
        </a:dk1>
        <a:lt1>
          <a:srgbClr val="FFFF66"/>
        </a:lt1>
        <a:dk2>
          <a:srgbClr val="C26570"/>
        </a:dk2>
        <a:lt2>
          <a:srgbClr val="FFFF66"/>
        </a:lt2>
        <a:accent1>
          <a:srgbClr val="60597B"/>
        </a:accent1>
        <a:accent2>
          <a:srgbClr val="6666FF"/>
        </a:accent2>
        <a:accent3>
          <a:srgbClr val="DDB8BB"/>
        </a:accent3>
        <a:accent4>
          <a:srgbClr val="DADA56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Warp">
  <a:themeElements>
    <a:clrScheme name="Warp 1">
      <a:dk1>
        <a:srgbClr val="000000"/>
      </a:dk1>
      <a:lt1>
        <a:srgbClr val="FFFFFF"/>
      </a:lt1>
      <a:dk2>
        <a:srgbClr val="238D89"/>
      </a:dk2>
      <a:lt2>
        <a:srgbClr val="FF9900"/>
      </a:lt2>
      <a:accent1>
        <a:srgbClr val="C87700"/>
      </a:accent1>
      <a:accent2>
        <a:srgbClr val="643C00"/>
      </a:accent2>
      <a:accent3>
        <a:srgbClr val="ACC5C4"/>
      </a:accent3>
      <a:accent4>
        <a:srgbClr val="DADADA"/>
      </a:accent4>
      <a:accent5>
        <a:srgbClr val="E0BDAA"/>
      </a:accent5>
      <a:accent6>
        <a:srgbClr val="5A3500"/>
      </a:accent6>
      <a:hlink>
        <a:srgbClr val="FF9933"/>
      </a:hlink>
      <a:folHlink>
        <a:srgbClr val="FFBE5F"/>
      </a:folHlink>
    </a:clrScheme>
    <a:fontScheme name="Wa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Warp 1">
        <a:dk1>
          <a:srgbClr val="000000"/>
        </a:dk1>
        <a:lt1>
          <a:srgbClr val="FFFFFF"/>
        </a:lt1>
        <a:dk2>
          <a:srgbClr val="238D89"/>
        </a:dk2>
        <a:lt2>
          <a:srgbClr val="FF9900"/>
        </a:lt2>
        <a:accent1>
          <a:srgbClr val="C87700"/>
        </a:accent1>
        <a:accent2>
          <a:srgbClr val="643C00"/>
        </a:accent2>
        <a:accent3>
          <a:srgbClr val="ACC5C4"/>
        </a:accent3>
        <a:accent4>
          <a:srgbClr val="DADADA"/>
        </a:accent4>
        <a:accent5>
          <a:srgbClr val="E0BDAA"/>
        </a:accent5>
        <a:accent6>
          <a:srgbClr val="5A3500"/>
        </a:accent6>
        <a:hlink>
          <a:srgbClr val="FF9933"/>
        </a:hlink>
        <a:folHlink>
          <a:srgbClr val="FFBE5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2094</Words>
  <Application>Microsoft Macintosh PowerPoint</Application>
  <PresentationFormat>On-screen Show (4:3)</PresentationFormat>
  <Paragraphs>222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Fossil</vt:lpstr>
      <vt:lpstr>Wood</vt:lpstr>
      <vt:lpstr>1_Wood</vt:lpstr>
      <vt:lpstr>untitled 1</vt:lpstr>
      <vt:lpstr>Zig Zag</vt:lpstr>
      <vt:lpstr>Warp</vt:lpstr>
      <vt:lpstr>Blank Presentation</vt:lpstr>
      <vt:lpstr>Textured</vt:lpstr>
      <vt:lpstr>1_Textured</vt:lpstr>
      <vt:lpstr>2_Textured</vt:lpstr>
      <vt:lpstr>3_Textured</vt:lpstr>
      <vt:lpstr>4_Textured</vt:lpstr>
      <vt:lpstr>1_Schmooze</vt:lpstr>
      <vt:lpstr>5_Textured</vt:lpstr>
      <vt:lpstr>Default Design</vt:lpstr>
      <vt:lpstr>1_Expedition</vt:lpstr>
      <vt:lpstr>1_Default Design</vt:lpstr>
      <vt:lpstr>Expedition</vt:lpstr>
      <vt:lpstr>Orbit</vt:lpstr>
      <vt:lpstr>အဓိကေဟာႀကားမည္႕အေႀကာင္း    အရာ</vt:lpstr>
      <vt:lpstr>“အဓိကအေႀကာင္းအရာ”အေရးႀကီးပုုံ</vt:lpstr>
      <vt:lpstr>PowerPoint Presentation</vt:lpstr>
      <vt:lpstr>ရွင္းလင္းခ်က္တရားေဒသနာျပင္ဆင္ျခင္း အဆင့္ဆင့္</vt:lpstr>
      <vt:lpstr>အဓိကအေႀကင္းအရာႏွင့္ဆက္စပ္ေသာ အျခား အမည္မ်ား</vt:lpstr>
      <vt:lpstr>အဓိကအေႀကာင္းတရားကိုု ပုုံေဖာ္ျခင္း (CPS)</vt:lpstr>
      <vt:lpstr>ျခားနားခ်က္</vt:lpstr>
      <vt:lpstr>ေလ႕က်င့္ရန္အခ်ိဳ႕…</vt:lpstr>
      <vt:lpstr>ေလ႕က်င့္ရန္အခ်ဳိ႕ …</vt:lpstr>
      <vt:lpstr>ေလ႕က်င့္ရန္ အခ်ဳိ႕ …</vt:lpstr>
      <vt:lpstr>ေလ႕က်င့္ရန္အခ်ိဳ႕…</vt:lpstr>
      <vt:lpstr>ေလ႕က်င့္ရန္အခ်ိဳ႕ …</vt:lpstr>
      <vt:lpstr>ရွင္းလင္းခ်က္တရားေဒသနာျပင္ဆင္ျခင္း အဆင့္ဆင့္</vt:lpstr>
      <vt:lpstr>ေလ႕လာခ်က္အေႀကာင္းအရာ။ အျပစ္လုုပ္မိေသာခရစ္ယာန္တစ္ဦးအား အသင္းေတာ္အေနျဖင့္ မွန္ကန္စြာ ျပန္လည္တဲ႕မက္ေစရသည္႕ အေႀကာင္းရင္း မွာ ထုုိကဲ႕သိုု႕ တဲ႕မက္ေပးျခင္းသည္ ဘုုရား၏ အခြင့္အာဏာေတာ္ကိုု ခ်ဲ႕ထြန္ရာ ေရာက္ေသာေႀကာင့္ျဖစ္သည္။ </vt:lpstr>
      <vt:lpstr>အဓိကအရာ:</vt:lpstr>
      <vt:lpstr>အျပစ္ျပဳမိေသာ ခရစ္ယာန္အား မည္ကဲ႕သိုု႕ မွန္မွန္ကန္ကန္ တက္မက္ေပးမည္နည္း</vt:lpstr>
      <vt:lpstr>The Point of Verses 15-17</vt:lpstr>
      <vt:lpstr>ဒုုတိယေမးခြန္းမွာ အခန္းငယ္ ၁၈-၂၀ တြင္ေဖာ္ျပထားသည္။  အဘယ္ေႀကာင့္ အျပစ္လုုပ္မိေသာ ခရစ္ယာန္ကိုု ျပန္လည္ တဲ႕မက္ေပးရသနည္း</vt:lpstr>
      <vt:lpstr>အငယ္ ၁၈-၂၀ တြင္ေဖာ္ျပေသာအခ်က္</vt:lpstr>
      <vt:lpstr>တရားေဟာျခင္းအ တတ္ပညာ • BibleStudyDownloads.org</vt:lpstr>
      <vt:lpstr>Black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အဓိကေဟာႀကားမည္႕အေႀကာင္း    အရာ</dc:title>
  <dc:creator>Samuel Tin Hre Lian</dc:creator>
  <cp:lastModifiedBy>Rick Griffith</cp:lastModifiedBy>
  <cp:revision>31</cp:revision>
  <dcterms:created xsi:type="dcterms:W3CDTF">2014-07-26T15:41:26Z</dcterms:created>
  <dcterms:modified xsi:type="dcterms:W3CDTF">2016-02-23T07:22:30Z</dcterms:modified>
</cp:coreProperties>
</file>